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5" r:id="rId2"/>
    <p:sldId id="266" r:id="rId3"/>
    <p:sldId id="267" r:id="rId4"/>
    <p:sldId id="278" r:id="rId5"/>
    <p:sldId id="269" r:id="rId6"/>
    <p:sldId id="270" r:id="rId7"/>
    <p:sldId id="280" r:id="rId8"/>
    <p:sldId id="272" r:id="rId9"/>
    <p:sldId id="273" r:id="rId10"/>
    <p:sldId id="279" r:id="rId11"/>
    <p:sldId id="276" r:id="rId1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Cambria Math" panose="02040503050406030204" pitchFamily="18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275"/>
    <a:srgbClr val="333F50"/>
    <a:srgbClr val="5A8B39"/>
    <a:srgbClr val="1F3763"/>
    <a:srgbClr val="923A22"/>
    <a:srgbClr val="2F5597"/>
    <a:srgbClr val="C00000"/>
    <a:srgbClr val="FF8989"/>
    <a:srgbClr val="902424"/>
    <a:srgbClr val="8E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86439" autoAdjust="0"/>
  </p:normalViewPr>
  <p:slideViewPr>
    <p:cSldViewPr snapToGrid="0">
      <p:cViewPr>
        <p:scale>
          <a:sx n="150" d="100"/>
          <a:sy n="150" d="100"/>
        </p:scale>
        <p:origin x="672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 # of failure (log-scale)</a:t>
            </a:r>
          </a:p>
        </c:rich>
      </c:tx>
      <c:layout>
        <c:manualLayout>
          <c:xMode val="edge"/>
          <c:yMode val="edge"/>
          <c:x val="0.20882885328989045"/>
          <c:y val="1.9478726776347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Failure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FC-409C-817A-242F435E51C6}"/>
              </c:ext>
            </c:extLst>
          </c:dPt>
          <c:dPt>
            <c:idx val="1"/>
            <c:invertIfNegative val="0"/>
            <c:bubble3D val="0"/>
            <c:spPr>
              <a:solidFill>
                <a:srgbClr val="FF89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FC-409C-817A-242F435E51C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FC-409C-817A-242F435E51C6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FC-409C-817A-242F435E51C6}"/>
              </c:ext>
            </c:extLst>
          </c:dPt>
          <c:dLbls>
            <c:dLbl>
              <c:idx val="0"/>
              <c:numFmt formatCode="#,##0_);[Red]\(#,##0\)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DFC-409C-817A-242F435E51C6}"/>
                </c:ext>
              </c:extLst>
            </c:dLbl>
            <c:dLbl>
              <c:idx val="3"/>
              <c:numFmt formatCode="#,##0.0_);[Red]\(#,##0.0\)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DFC-409C-817A-242F435E51C6}"/>
                </c:ext>
              </c:extLst>
            </c:dLbl>
            <c:numFmt formatCode="#,##0.0_);[Red]\(#,##0.0\)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SWIFT</c:v>
                </c:pt>
                <c:pt idx="2">
                  <c:v>nZDC</c:v>
                </c:pt>
                <c:pt idx="3">
                  <c:v>CHITIN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#,##0">
                  <c:v>6173</c:v>
                </c:pt>
                <c:pt idx="1">
                  <c:v>849.4</c:v>
                </c:pt>
                <c:pt idx="2">
                  <c:v>534.29999999999995</c:v>
                </c:pt>
                <c:pt idx="3">
                  <c:v>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FC-409C-817A-242F435E5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2971008"/>
        <c:axId val="332976448"/>
      </c:barChart>
      <c:catAx>
        <c:axId val="33297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976448"/>
        <c:crosses val="autoZero"/>
        <c:auto val="1"/>
        <c:lblAlgn val="ctr"/>
        <c:lblOffset val="100"/>
        <c:noMultiLvlLbl val="0"/>
      </c:catAx>
      <c:valAx>
        <c:axId val="3329764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97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Average of execution time</a:t>
            </a:r>
          </a:p>
        </c:rich>
      </c:tx>
      <c:layout>
        <c:manualLayout>
          <c:xMode val="edge"/>
          <c:yMode val="edge"/>
          <c:x val="0.21750701420943075"/>
          <c:y val="1.298581785089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Failure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EC-4C49-88AE-2C049B09BE12}"/>
              </c:ext>
            </c:extLst>
          </c:dPt>
          <c:dPt>
            <c:idx val="1"/>
            <c:invertIfNegative val="0"/>
            <c:bubble3D val="0"/>
            <c:spPr>
              <a:solidFill>
                <a:srgbClr val="FF898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EC-4C49-88AE-2C049B09BE1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EC-4C49-88AE-2C049B09BE1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3EC-4C49-88AE-2C049B09BE12}"/>
              </c:ext>
            </c:extLst>
          </c:dPt>
          <c:dLbls>
            <c:numFmt formatCode="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SWIFT</c:v>
                </c:pt>
                <c:pt idx="2">
                  <c:v>nZDC</c:v>
                </c:pt>
                <c:pt idx="3">
                  <c:v>CHITIN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 formatCode="#,##0">
                  <c:v>1</c:v>
                </c:pt>
                <c:pt idx="1">
                  <c:v>2.6</c:v>
                </c:pt>
                <c:pt idx="2">
                  <c:v>3.84</c:v>
                </c:pt>
                <c:pt idx="3">
                  <c:v>3.31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EC-4C49-88AE-2C049B09B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2967744"/>
        <c:axId val="332971552"/>
      </c:barChart>
      <c:catAx>
        <c:axId val="33296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971552"/>
        <c:crosses val="autoZero"/>
        <c:auto val="1"/>
        <c:lblAlgn val="ctr"/>
        <c:lblOffset val="100"/>
        <c:noMultiLvlLbl val="0"/>
      </c:catAx>
      <c:valAx>
        <c:axId val="33297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296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Hello everyone, I'm </a:t>
            </a:r>
            <a:r>
              <a:rPr lang="en-US" altLang="ko-KR" dirty="0" err="1" smtClean="0"/>
              <a:t>Hwisoo</a:t>
            </a:r>
            <a:r>
              <a:rPr lang="en-US" altLang="ko-KR" dirty="0" smtClean="0"/>
              <a:t> So.</a:t>
            </a:r>
          </a:p>
          <a:p>
            <a:r>
              <a:rPr lang="en-US" altLang="ko-KR" dirty="0" smtClean="0"/>
              <a:t>I feel honored to speak at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DATE </a:t>
            </a:r>
            <a:r>
              <a:rPr lang="en-US" altLang="ko-KR" dirty="0" smtClean="0"/>
              <a:t>conference.</a:t>
            </a:r>
          </a:p>
          <a:p>
            <a:r>
              <a:rPr lang="en-US" altLang="ko-KR" dirty="0" smtClean="0"/>
              <a:t>Today, I want to present CHITIN, a comprehensive in-thread instruction replication technique against transient faults.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test the fault coverage of CHITIN, </a:t>
            </a:r>
            <a:r>
              <a:rPr lang="en-US" altLang="ko-KR" baseline="0" dirty="0" smtClean="0"/>
              <a:t>we </a:t>
            </a:r>
            <a:r>
              <a:rPr lang="en-US" altLang="ko-KR" baseline="0" dirty="0" smtClean="0"/>
              <a:t>conducted fault injection experiments with the Verilog code of </a:t>
            </a:r>
            <a:r>
              <a:rPr lang="en-US" altLang="ko-KR" baseline="0" dirty="0" err="1" smtClean="0"/>
              <a:t>OpenRISC</a:t>
            </a:r>
            <a:r>
              <a:rPr lang="en-US" altLang="ko-KR" baseline="0" dirty="0" smtClean="0"/>
              <a:t> processor.</a:t>
            </a:r>
          </a:p>
          <a:p>
            <a:r>
              <a:rPr lang="en-US" altLang="ko-KR" baseline="0" dirty="0" smtClean="0"/>
              <a:t>We </a:t>
            </a:r>
            <a:r>
              <a:rPr lang="en-US" altLang="ko-KR" baseline="0" dirty="0" smtClean="0"/>
              <a:t>selected 7 benchmarks from the miBench, and </a:t>
            </a:r>
            <a:r>
              <a:rPr lang="en-US" altLang="ko-KR" baseline="0" dirty="0" smtClean="0"/>
              <a:t>7 </a:t>
            </a:r>
            <a:r>
              <a:rPr lang="en-US" altLang="ko-KR" baseline="0" dirty="0" smtClean="0"/>
              <a:t>hardware components for fault injection.</a:t>
            </a:r>
          </a:p>
          <a:p>
            <a:r>
              <a:rPr lang="en-US" altLang="ko-KR" baseline="0" dirty="0" smtClean="0"/>
              <a:t>For </a:t>
            </a:r>
            <a:r>
              <a:rPr lang="en-US" altLang="ko-KR" baseline="0" dirty="0" smtClean="0"/>
              <a:t>a benchmark and each protection, we injected total ten thousands eight hundreds faults.</a:t>
            </a:r>
          </a:p>
          <a:p>
            <a:r>
              <a:rPr lang="en-US" altLang="ko-KR" baseline="0" dirty="0" smtClean="0"/>
              <a:t>We </a:t>
            </a:r>
            <a:r>
              <a:rPr lang="en-US" altLang="ko-KR" baseline="0" dirty="0" smtClean="0"/>
              <a:t>considered undetected output corruption as failure, and gathered the number of failures and the execution time overhead.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(ANIM1) Consequently</a:t>
            </a:r>
            <a:r>
              <a:rPr lang="en-US" altLang="ko-KR" baseline="0" dirty="0" smtClean="0"/>
              <a:t>, CHITIN </a:t>
            </a:r>
            <a:r>
              <a:rPr lang="en-US" altLang="ko-KR" baseline="0" dirty="0" smtClean="0"/>
              <a:t>shows just one tenth failure cases compared to the state-of-the-art </a:t>
            </a:r>
            <a:r>
              <a:rPr lang="en-US" altLang="ko-KR" baseline="0" dirty="0" err="1" smtClean="0"/>
              <a:t>nZDC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r>
              <a:rPr lang="en-US" altLang="ko-KR" baseline="0" dirty="0" smtClean="0"/>
              <a:t>Although CHITIN </a:t>
            </a:r>
            <a:r>
              <a:rPr lang="en-US" altLang="ko-KR" baseline="0" dirty="0" smtClean="0"/>
              <a:t>accompanies additional runtime </a:t>
            </a:r>
            <a:r>
              <a:rPr lang="en-US" altLang="ko-KR" baseline="0" dirty="0" smtClean="0"/>
              <a:t>overhead </a:t>
            </a:r>
            <a:r>
              <a:rPr lang="en-US" altLang="ko-KR" baseline="0" dirty="0" smtClean="0"/>
              <a:t>compared to </a:t>
            </a:r>
            <a:r>
              <a:rPr lang="en-US" altLang="ko-KR" baseline="0" dirty="0" smtClean="0"/>
              <a:t>the most-cited work SWIFT</a:t>
            </a:r>
            <a:r>
              <a:rPr lang="en-US" altLang="ko-KR" baseline="0" dirty="0" smtClean="0"/>
              <a:t>, </a:t>
            </a:r>
            <a:r>
              <a:rPr lang="en-US" altLang="ko-KR" baseline="0" dirty="0" smtClean="0"/>
              <a:t>(ANIM2) CHITIN shows just one fifteenth failure cases compared to SWIFT.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0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Now, I’m going to summarize the CHITIN.</a:t>
            </a:r>
          </a:p>
          <a:p>
            <a:r>
              <a:rPr lang="en-US" altLang="ko-KR" baseline="0" dirty="0" smtClean="0"/>
              <a:t>At first, CHITIN improves the branch protection of SWIFT by separating the checking instruction from the effect of branch corruption.</a:t>
            </a:r>
          </a:p>
          <a:p>
            <a:r>
              <a:rPr lang="en-US" altLang="ko-KR" baseline="0" dirty="0" smtClean="0"/>
              <a:t>Secondly, CHITIN extends the control-flow protection to protect function calls and returns with redundant link register.</a:t>
            </a:r>
          </a:p>
          <a:p>
            <a:r>
              <a:rPr lang="en-US" altLang="ko-KR" baseline="0" dirty="0" smtClean="0"/>
              <a:t>Experimental result shows that CHITIN shows one fifteenth and one tenth failure cases compared to SWIFT and </a:t>
            </a:r>
            <a:r>
              <a:rPr lang="en-US" altLang="ko-KR" baseline="0" dirty="0" err="1" smtClean="0"/>
              <a:t>nZDC</a:t>
            </a:r>
            <a:r>
              <a:rPr lang="en-US" altLang="ko-KR" baseline="0" dirty="0" smtClean="0"/>
              <a:t>, respectively.</a:t>
            </a:r>
            <a:br>
              <a:rPr lang="en-US" altLang="ko-KR" baseline="0" dirty="0" smtClean="0"/>
            </a:br>
            <a:r>
              <a:rPr lang="en-US" altLang="ko-KR" baseline="0" dirty="0" smtClean="0"/>
              <a:t>Thank you for listening my presentation</a:t>
            </a:r>
            <a:r>
              <a:rPr lang="en-US" altLang="ko-KR" baseline="0" smtClean="0"/>
              <a:t>, and please </a:t>
            </a:r>
            <a:r>
              <a:rPr lang="en-US" altLang="ko-KR" baseline="0" dirty="0" smtClean="0"/>
              <a:t>ask me if you have any questions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5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modern applications such as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driving,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shuttle, and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healthcare,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minor malfunction can lead to catastrophic damage to human life.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Naturally, reliability has emerged as one of the most important design concerns.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error, as known as transient fault, is one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main threats to the reliability.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Software-level solution, which does not require hardware modification and the following costs, can be an alternative of traditional hardware approaches due to their flexibility.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1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Instruction replication is a fundamental </a:t>
            </a:r>
            <a:r>
              <a:rPr lang="en-US" altLang="ko-KR" dirty="0" smtClean="0"/>
              <a:t>software-level </a:t>
            </a:r>
            <a:r>
              <a:rPr lang="en-US" altLang="ko-KR" dirty="0"/>
              <a:t>solution against soft error.</a:t>
            </a:r>
          </a:p>
          <a:p>
            <a:r>
              <a:rPr lang="en-US" altLang="ko-KR" dirty="0"/>
              <a:t>In this example, original code calculates A and B, and uses them for a memory store.</a:t>
            </a:r>
          </a:p>
          <a:p>
            <a:r>
              <a:rPr lang="en-US" altLang="ko-KR" dirty="0"/>
              <a:t>For arithmetic instructions, </a:t>
            </a:r>
            <a:r>
              <a:rPr lang="en-US" altLang="ko-KR" dirty="0" smtClean="0"/>
              <a:t>(ANIM1) instruction </a:t>
            </a:r>
            <a:r>
              <a:rPr lang="en-US" altLang="ko-KR" dirty="0"/>
              <a:t>replication replicates them, so it provides redundancy of calculations.</a:t>
            </a:r>
          </a:p>
          <a:p>
            <a:r>
              <a:rPr lang="en-US" altLang="ko-KR" dirty="0"/>
              <a:t>On the other hand, some instructions cannot be replicated. In this case, </a:t>
            </a:r>
            <a:r>
              <a:rPr lang="en-US" altLang="ko-KR" dirty="0" smtClean="0"/>
              <a:t>instruction </a:t>
            </a:r>
            <a:r>
              <a:rPr lang="en-US" altLang="ko-KR" dirty="0"/>
              <a:t>replication should guarantee their correctness. </a:t>
            </a:r>
            <a:r>
              <a:rPr lang="en-US" altLang="ko-KR" dirty="0" smtClean="0"/>
              <a:t>(ANIM2) Therefore</a:t>
            </a:r>
            <a:r>
              <a:rPr lang="en-US" altLang="ko-KR" dirty="0"/>
              <a:t>, checking instructions are added for non-replicable instructions.</a:t>
            </a:r>
          </a:p>
          <a:p>
            <a:r>
              <a:rPr lang="en-US" altLang="ko-KR" dirty="0"/>
              <a:t>Now, </a:t>
            </a:r>
            <a:r>
              <a:rPr lang="en-US" altLang="ko-KR" dirty="0" smtClean="0"/>
              <a:t>(ANIM3) if </a:t>
            </a:r>
            <a:r>
              <a:rPr lang="en-US" altLang="ko-KR" dirty="0"/>
              <a:t>a soft error corrupts a calculation of B, </a:t>
            </a:r>
            <a:r>
              <a:rPr lang="en-US" altLang="ko-KR" dirty="0" smtClean="0"/>
              <a:t>(ANIM4) the </a:t>
            </a:r>
            <a:r>
              <a:rPr lang="en-US" altLang="ko-KR" dirty="0"/>
              <a:t>replicated instance of B is still correct, and therefore </a:t>
            </a:r>
            <a:r>
              <a:rPr lang="en-US" altLang="ko-KR" dirty="0" smtClean="0"/>
              <a:t>(ANIM5) the </a:t>
            </a:r>
            <a:r>
              <a:rPr lang="en-US" altLang="ko-KR" dirty="0"/>
              <a:t>presence of soft error can be detected at the checking instruction.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5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most cited instruction replication for</a:t>
            </a:r>
            <a:r>
              <a:rPr lang="en-US" altLang="ko-KR" baseline="0" dirty="0" smtClean="0"/>
              <a:t> error detection is SWIFT.</a:t>
            </a:r>
            <a:endParaRPr lang="en-US" altLang="ko-KR" dirty="0" smtClean="0"/>
          </a:p>
          <a:p>
            <a:r>
              <a:rPr lang="en-US" altLang="ko-KR" dirty="0" smtClean="0"/>
              <a:t>SWIFT considers arithmetic, logical, and memory load instructions as replicable, [ANIM2] and </a:t>
            </a:r>
            <a:r>
              <a:rPr lang="en-US" altLang="ko-KR" dirty="0" smtClean="0"/>
              <a:t>duplicates them.</a:t>
            </a:r>
            <a:endParaRPr lang="en-US" altLang="ko-KR" dirty="0" smtClean="0"/>
          </a:p>
          <a:p>
            <a:r>
              <a:rPr lang="en-US" altLang="ko-KR" dirty="0" smtClean="0"/>
              <a:t>On the other hand, SWIFT does not replicate the memory store, and to guarantee the correctness of </a:t>
            </a:r>
            <a:r>
              <a:rPr lang="en-US" altLang="ko-KR" dirty="0" smtClean="0"/>
              <a:t>store, </a:t>
            </a:r>
            <a:r>
              <a:rPr lang="en-US" altLang="ko-KR" dirty="0" smtClean="0"/>
              <a:t>[ANIM2] </a:t>
            </a:r>
            <a:r>
              <a:rPr lang="en-US" altLang="ko-KR" dirty="0" smtClean="0"/>
              <a:t>SWIFT </a:t>
            </a:r>
            <a:r>
              <a:rPr lang="en-US" altLang="ko-KR" dirty="0" smtClean="0"/>
              <a:t>checks the register operands of the store </a:t>
            </a:r>
            <a:r>
              <a:rPr lang="en-US" altLang="ko-KR" dirty="0" smtClean="0"/>
              <a:t>right </a:t>
            </a:r>
            <a:r>
              <a:rPr lang="en-US" altLang="ko-KR" dirty="0" smtClean="0"/>
              <a:t>before </a:t>
            </a:r>
            <a:r>
              <a:rPr lang="en-US" altLang="ko-KR" dirty="0" smtClean="0"/>
              <a:t>its execution. </a:t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en-US" altLang="ko-KR" dirty="0" smtClean="0"/>
              <a:t>ANIM3] This solution has a vulnerable period, and previous work, nZDC, already resolved this problem.</a:t>
            </a:r>
          </a:p>
          <a:p>
            <a:r>
              <a:rPr lang="en-US" altLang="ko-KR" dirty="0" smtClean="0"/>
              <a:t>SWIFT also does not replicate control-flow instructions such as jump and branch, [ANIM4] and protects these instruction with signature-base checking.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smtClean="0"/>
              <a:t>ANIM5] </a:t>
            </a:r>
            <a:r>
              <a:rPr lang="en-US" altLang="ko-KR" dirty="0" smtClean="0"/>
              <a:t>Since control-flow protection</a:t>
            </a:r>
            <a:r>
              <a:rPr lang="en-US" altLang="ko-KR" baseline="0" dirty="0" smtClean="0"/>
              <a:t> is the domain of our work, </a:t>
            </a:r>
            <a:r>
              <a:rPr lang="en-US" altLang="ko-KR" dirty="0" smtClean="0"/>
              <a:t>I’m going to</a:t>
            </a:r>
            <a:r>
              <a:rPr lang="en-US" altLang="ko-KR" baseline="0" dirty="0" smtClean="0"/>
              <a:t> talk about the control-flow checking of SWIFT.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SWIFT adopts control-flow</a:t>
            </a:r>
            <a:r>
              <a:rPr lang="en-US" altLang="ko-KR" baseline="0" dirty="0" smtClean="0"/>
              <a:t> checking by software-signature to protect jump and branch instructions. </a:t>
            </a:r>
          </a:p>
          <a:p>
            <a:r>
              <a:rPr lang="en-US" altLang="ko-KR" baseline="0" dirty="0" smtClean="0"/>
              <a:t>This solution is similar to publish and check the one-time passport before and after the movement between basic blocks.</a:t>
            </a:r>
          </a:p>
          <a:p>
            <a:r>
              <a:rPr lang="en-US" altLang="ko-KR" baseline="0" dirty="0" smtClean="0"/>
              <a:t>Before the jump instruction to the block Y, (ANIM1) SWIFT publishes the passport to block Y.</a:t>
            </a:r>
          </a:p>
          <a:p>
            <a:r>
              <a:rPr lang="en-US" altLang="ko-KR" baseline="0" dirty="0" smtClean="0"/>
              <a:t>And after it enters to the block Y, (ANIM2) SWIFT checks whether current control-flow has the right passport.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(ANIM3) Now, assume a soft error corrupts the jump instruction to incorrectly jump to block Z.</a:t>
            </a:r>
          </a:p>
          <a:p>
            <a:r>
              <a:rPr lang="en-US" altLang="ko-KR" baseline="0" dirty="0" smtClean="0"/>
              <a:t>(ANIM4) Since it has the passport to the block Y, SWIFT can detects the presence of soft error.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8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However, the control-flow protection</a:t>
            </a:r>
            <a:r>
              <a:rPr lang="en-US" altLang="ko-KR" baseline="0" dirty="0" smtClean="0"/>
              <a:t> of </a:t>
            </a:r>
            <a:r>
              <a:rPr lang="en-US" altLang="ko-KR" dirty="0" smtClean="0"/>
              <a:t>SWIFT</a:t>
            </a:r>
            <a:r>
              <a:rPr lang="en-US" altLang="ko-KR" baseline="0" dirty="0" smtClean="0"/>
              <a:t> has two problems.</a:t>
            </a:r>
          </a:p>
          <a:p>
            <a:r>
              <a:rPr lang="en-US" altLang="ko-KR" baseline="0" dirty="0" smtClean="0"/>
              <a:t>At first, SWIFT can not detect specific wrong-direction errors at the branch instructions.</a:t>
            </a:r>
          </a:p>
          <a:p>
            <a:r>
              <a:rPr lang="en-US" altLang="ko-KR" baseline="0" dirty="0" smtClean="0"/>
              <a:t>In this example, the control-flow branches to block T if A is equal to B. Otherwise, it </a:t>
            </a:r>
            <a:r>
              <a:rPr lang="en-US" altLang="ko-KR" baseline="0" dirty="0" smtClean="0"/>
              <a:t>jumps </a:t>
            </a:r>
            <a:r>
              <a:rPr lang="en-US" altLang="ko-KR" baseline="0" dirty="0" smtClean="0"/>
              <a:t>to block NT.</a:t>
            </a:r>
          </a:p>
          <a:p>
            <a:r>
              <a:rPr lang="en-US" altLang="ko-KR" baseline="0" dirty="0" smtClean="0"/>
              <a:t>SWIFT applies signature-based checking (ANIM1) for the </a:t>
            </a:r>
            <a:r>
              <a:rPr lang="en-US" altLang="ko-KR" baseline="0" dirty="0" smtClean="0"/>
              <a:t>branch taken side, </a:t>
            </a:r>
            <a:r>
              <a:rPr lang="en-US" altLang="ko-KR" baseline="0" dirty="0" smtClean="0"/>
              <a:t>(ANIM2) and </a:t>
            </a:r>
            <a:r>
              <a:rPr lang="en-US" altLang="ko-KR" baseline="0" dirty="0" smtClean="0"/>
              <a:t>not-taken side.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(ANIM3) For an example, assume that variable A, B, and their copies are all </a:t>
            </a:r>
            <a:r>
              <a:rPr lang="en-US" altLang="ko-KR" baseline="0" dirty="0" smtClean="0"/>
              <a:t>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en-US" altLang="ko-KR" baseline="0" dirty="0" smtClean="0"/>
              <a:t>ANIM4) </a:t>
            </a:r>
            <a:r>
              <a:rPr lang="en-US" altLang="ko-KR" baseline="0" dirty="0" smtClean="0"/>
              <a:t>Then SWIFT </a:t>
            </a:r>
            <a:r>
              <a:rPr lang="en-US" altLang="ko-KR" baseline="0" dirty="0" smtClean="0"/>
              <a:t>publishes passport to block 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(ANIM5) Now, soft error corrupts the variable B, and control-flow does not take the branch.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(ANIM6) Then, SWIFT publishes the passport to block NT, (ANIM7) and control-flow </a:t>
            </a:r>
            <a:r>
              <a:rPr lang="en-US" altLang="ko-KR" baseline="0" dirty="0" smtClean="0"/>
              <a:t>incorrectly moves </a:t>
            </a:r>
            <a:r>
              <a:rPr lang="en-US" altLang="ko-KR" baseline="0" dirty="0" smtClean="0"/>
              <a:t>to the block NT.</a:t>
            </a:r>
            <a:br>
              <a:rPr lang="en-US" altLang="ko-KR" baseline="0" dirty="0" smtClean="0"/>
            </a:br>
            <a:r>
              <a:rPr lang="en-US" altLang="ko-KR" baseline="0" dirty="0" smtClean="0"/>
              <a:t>(ANIM8) Since control-flow has passport to block NT, SWIFT cannot detect this error.</a:t>
            </a:r>
            <a:br>
              <a:rPr lang="en-US" altLang="ko-KR" baseline="0" dirty="0" smtClean="0"/>
            </a:br>
            <a:r>
              <a:rPr lang="en-US" altLang="ko-KR" baseline="0" dirty="0" smtClean="0"/>
              <a:t>(ANIM9) Furthermore, SWIFT does not provide any information to protect function calls and returns, even though these instructions also alter the control-flow.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90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resolve the vulnerabilities of the previous solutions,  we want to propose CHITIN as a new instruction replication scheme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CHITIN concentrates to improve the control-flow protection of SWIFT.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(ANIM1) At first, CHITIN improves the branch protection of SWIFT by separating the checking instruction from the effect of wrong-direction error.</a:t>
            </a:r>
          </a:p>
          <a:p>
            <a:r>
              <a:rPr lang="en-US" altLang="ko-KR" baseline="0" dirty="0" smtClean="0"/>
              <a:t>(ANIM2) Secondly, CHITIN extends the control-flow protection to protect function call and returns, with redundant link register.</a:t>
            </a:r>
            <a:endParaRPr lang="en-US" altLang="ko-KR" baseline="0" dirty="0" smtClean="0"/>
          </a:p>
          <a:p>
            <a:r>
              <a:rPr lang="en-US" altLang="ko-KR" baseline="0" dirty="0" smtClean="0"/>
              <a:t>Now, I’m going to introduce each contribution of CHITIN.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 smtClean="0"/>
              <a:t>previous</a:t>
            </a:r>
            <a:r>
              <a:rPr lang="en-US" altLang="ko-KR" baseline="0" dirty="0" smtClean="0"/>
              <a:t> vulnerability of SWIFT branch protection originates from the fact that</a:t>
            </a:r>
            <a:br>
              <a:rPr lang="en-US" altLang="ko-KR" baseline="0" dirty="0" smtClean="0"/>
            </a:br>
            <a:r>
              <a:rPr lang="en-US" altLang="ko-KR" baseline="0" dirty="0" smtClean="0"/>
              <a:t>(ANIM1) the checking instruction depends on the result of the branch, which should be protected by the checking.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Therefore, (ANI3) CHITIN completely separates the checking instructions and the actual branches, </a:t>
            </a:r>
            <a:br>
              <a:rPr lang="en-US" altLang="ko-KR" baseline="0" dirty="0" smtClean="0"/>
            </a:br>
            <a:r>
              <a:rPr lang="en-US" altLang="ko-KR" baseline="0" dirty="0" smtClean="0"/>
              <a:t>(ANIM3) by adding opposite condition to the passport publication for the not-taken side.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(ANIM4) Now, similar to the previous example, assume all variables are 0 and CHITIN publishes passport to T.</a:t>
            </a:r>
            <a:br>
              <a:rPr lang="en-US" altLang="ko-KR" baseline="0" dirty="0" smtClean="0"/>
            </a:br>
            <a:r>
              <a:rPr lang="en-US" altLang="ko-KR" baseline="0" dirty="0" smtClean="0"/>
              <a:t>(ANIM5) A soft error corrupts the variable B, (ANIM6) but it cannot propagates the corruption to the passport publication.</a:t>
            </a:r>
          </a:p>
          <a:p>
            <a:r>
              <a:rPr lang="en-US" altLang="ko-KR" baseline="0" dirty="0" smtClean="0"/>
              <a:t>(ANIM7) After the control-flow wrongly moves to block NT, (ANIM8) CHITIN can detect the error since it has invalid passport.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1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protect a function call instruction, (ANIM1) CHITIN treats it as a combination of link register update and jump to the top basic block of </a:t>
            </a:r>
            <a:r>
              <a:rPr lang="en-US" altLang="ko-KR" baseline="0" dirty="0" err="1" smtClean="0"/>
              <a:t>callee</a:t>
            </a:r>
            <a:r>
              <a:rPr lang="en-US" altLang="ko-KR" baseline="0" dirty="0" smtClean="0"/>
              <a:t> function.</a:t>
            </a:r>
          </a:p>
          <a:p>
            <a:r>
              <a:rPr lang="en-US" altLang="ko-KR" baseline="0" dirty="0" smtClean="0"/>
              <a:t>Therefore, for a function call, (ANIM2) CHITIN replicates the update of link register, (ANIM3) and applies signature-based jump protection.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On the other hand, (ANIM4) CHITIN treats a function return instruction as a special branch instruction in which the target and direction are decided by link register.</a:t>
            </a:r>
          </a:p>
          <a:p>
            <a:r>
              <a:rPr lang="en-US" altLang="ko-KR" baseline="0" dirty="0" smtClean="0"/>
              <a:t>Therefore, (ANIM5) CHITIN applies signature-based branch protection to the function return to publish the passport to the return point if the value of redundant link register indicate the possible return point.</a:t>
            </a:r>
          </a:p>
          <a:p>
            <a:r>
              <a:rPr lang="en-US" altLang="ko-KR" baseline="0" dirty="0" smtClean="0"/>
              <a:t>Since a function can has multiple return point, (ANIM6) CHITIN should repeat such sequences for all possible return points.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8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05933"/>
            <a:ext cx="9144000" cy="430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F34BA3-4CB6-4893-829B-95CE6D3A0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" t="8184"/>
          <a:stretch/>
        </p:blipFill>
        <p:spPr>
          <a:xfrm>
            <a:off x="0" y="605"/>
            <a:ext cx="6175501" cy="12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016813"/>
            <a:ext cx="8471002" cy="361591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4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33649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33649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0DC8E6F3-89B9-4F92-AFC5-576D70B3B720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" y="2511449"/>
            <a:ext cx="9144000" cy="1897713"/>
          </a:xfrm>
        </p:spPr>
        <p:txBody>
          <a:bodyPr>
            <a:normAutofit lnSpcReduction="10000"/>
          </a:bodyPr>
          <a:lstStyle/>
          <a:p>
            <a:r>
              <a:rPr lang="en-US" altLang="ko-KR" b="0" dirty="0" err="1"/>
              <a:t>Hwisoo</a:t>
            </a:r>
            <a:r>
              <a:rPr lang="en-US" altLang="ko-KR" b="0" dirty="0"/>
              <a:t> So*, Moslem </a:t>
            </a:r>
            <a:r>
              <a:rPr lang="en-US" altLang="ko-KR" b="0" dirty="0" smtClean="0"/>
              <a:t>Didehban</a:t>
            </a:r>
            <a:r>
              <a:rPr lang="en-US" altLang="ko-KR" b="0" baseline="30000" dirty="0" smtClean="0"/>
              <a:t>&amp;</a:t>
            </a:r>
            <a:r>
              <a:rPr lang="en-US" altLang="ko-KR" b="0" dirty="0" smtClean="0"/>
              <a:t>, </a:t>
            </a:r>
            <a:r>
              <a:rPr lang="en-US" altLang="ko-KR" b="0" dirty="0" err="1" smtClean="0"/>
              <a:t>Jinhyo</a:t>
            </a:r>
            <a:r>
              <a:rPr lang="en-US" altLang="ko-KR" b="0" dirty="0" smtClean="0"/>
              <a:t> Jung*, </a:t>
            </a:r>
            <a:r>
              <a:rPr lang="en-US" altLang="ko-KR" b="0" dirty="0"/>
              <a:t>Aviral Shrivastava</a:t>
            </a:r>
            <a:r>
              <a:rPr lang="en-US" altLang="ko-KR" b="0" baseline="30000" dirty="0"/>
              <a:t>#</a:t>
            </a:r>
            <a:r>
              <a:rPr lang="en-US" altLang="ko-KR" b="0" dirty="0"/>
              <a:t>, </a:t>
            </a:r>
            <a:r>
              <a:rPr lang="en-US" altLang="ko-KR" b="0" dirty="0" err="1"/>
              <a:t>Kyoungwoo</a:t>
            </a:r>
            <a:r>
              <a:rPr lang="en-US" altLang="ko-KR" b="0" dirty="0"/>
              <a:t> Lee</a:t>
            </a:r>
            <a:r>
              <a:rPr lang="en-US" altLang="ko-KR" b="0" dirty="0" smtClean="0"/>
              <a:t>*</a:t>
            </a:r>
          </a:p>
          <a:p>
            <a:r>
              <a:rPr lang="en-US" altLang="ko-KR" b="0" dirty="0" smtClean="0"/>
              <a:t>*Dependable Computing Lab, </a:t>
            </a:r>
            <a:r>
              <a:rPr lang="en-US" altLang="ko-KR" b="0" dirty="0" err="1"/>
              <a:t>Yonsei</a:t>
            </a:r>
            <a:r>
              <a:rPr lang="en-US" altLang="ko-KR" b="0" dirty="0"/>
              <a:t> University, Seoul, </a:t>
            </a:r>
            <a:r>
              <a:rPr lang="en-US" altLang="ko-KR" b="0" dirty="0" smtClean="0"/>
              <a:t>Korea</a:t>
            </a:r>
            <a:br>
              <a:rPr lang="en-US" altLang="ko-KR" b="0" dirty="0" smtClean="0"/>
            </a:br>
            <a:r>
              <a:rPr lang="en-US" altLang="ko-KR" b="0" dirty="0" smtClean="0"/>
              <a:t>&amp;Cadence Design Systems</a:t>
            </a:r>
            <a:br>
              <a:rPr lang="en-US" altLang="ko-KR" b="0" dirty="0" smtClean="0"/>
            </a:br>
            <a:r>
              <a:rPr lang="en-US" altLang="ko-KR" b="0" baseline="30000" dirty="0" smtClean="0"/>
              <a:t>#</a:t>
            </a:r>
            <a:r>
              <a:rPr lang="en-US" altLang="ko-KR" b="0" dirty="0" smtClean="0"/>
              <a:t>Compiler </a:t>
            </a:r>
            <a:r>
              <a:rPr lang="en-US" altLang="ko-KR" b="0" dirty="0"/>
              <a:t>Microarchitecture Lab, Arizona State University, Tempe, AZ</a:t>
            </a:r>
            <a:br>
              <a:rPr lang="en-US" altLang="ko-KR" b="0" dirty="0"/>
            </a:br>
            <a:endParaRPr lang="en-US" b="0" dirty="0"/>
          </a:p>
          <a:p>
            <a:r>
              <a:rPr lang="en-US" b="0" dirty="0" smtClean="0"/>
              <a:t>Presented </a:t>
            </a:r>
            <a:r>
              <a:rPr lang="en-US" b="0" dirty="0"/>
              <a:t>by </a:t>
            </a:r>
            <a:r>
              <a:rPr lang="en-US" b="0" dirty="0" err="1" smtClean="0"/>
              <a:t>Hwisoo</a:t>
            </a:r>
            <a:r>
              <a:rPr lang="en-US" b="0" dirty="0" smtClean="0"/>
              <a:t> So</a:t>
            </a:r>
            <a:endParaRPr lang="en-US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" y="1295968"/>
            <a:ext cx="9143999" cy="1344031"/>
          </a:xfrm>
        </p:spPr>
        <p:txBody>
          <a:bodyPr>
            <a:normAutofit fontScale="90000"/>
          </a:bodyPr>
          <a:lstStyle/>
          <a:p>
            <a:r>
              <a:rPr lang="en-US" dirty="0"/>
              <a:t>CHITIN: A Comprehensive In-thread Instruction Replication Technique Against Transient Faults</a:t>
            </a:r>
          </a:p>
        </p:txBody>
      </p:sp>
      <p:pic>
        <p:nvPicPr>
          <p:cNvPr id="6" name="Picture 4" descr="ASU logos horizontal vertical sunburst onl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2" t="8497" r="31618" b="6798"/>
          <a:stretch/>
        </p:blipFill>
        <p:spPr bwMode="auto">
          <a:xfrm>
            <a:off x="1215114" y="4222772"/>
            <a:ext cx="1030246" cy="7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심볼마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4170678"/>
            <a:ext cx="876300" cy="8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dence Design Systems Ltd - UKES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3"/>
          <a:stretch/>
        </p:blipFill>
        <p:spPr bwMode="auto">
          <a:xfrm>
            <a:off x="7086600" y="4643739"/>
            <a:ext cx="2035810" cy="3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" y="797738"/>
            <a:ext cx="8471002" cy="3615910"/>
          </a:xfrm>
        </p:spPr>
        <p:txBody>
          <a:bodyPr/>
          <a:lstStyle/>
          <a:p>
            <a:r>
              <a:rPr lang="en-US" b="0" dirty="0" smtClean="0"/>
              <a:t>Fault injection environment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sz="1000" b="0" dirty="0" smtClean="0"/>
          </a:p>
          <a:p>
            <a:pPr marL="0" indent="0">
              <a:buNone/>
            </a:pPr>
            <a:endParaRPr lang="en-US" sz="200" b="0" dirty="0" smtClean="0"/>
          </a:p>
          <a:p>
            <a:pPr lvl="1"/>
            <a:r>
              <a:rPr lang="en-US" altLang="ko-KR" b="0" dirty="0"/>
              <a:t>Failure classification: undetected output </a:t>
            </a:r>
            <a:r>
              <a:rPr lang="en-US" altLang="ko-KR" b="0" dirty="0" smtClean="0"/>
              <a:t>corruption</a:t>
            </a:r>
            <a:endParaRPr lang="en-US" b="0" dirty="0" smtClean="0"/>
          </a:p>
          <a:p>
            <a:pPr marL="0" indent="0">
              <a:buNone/>
            </a:pPr>
            <a:endParaRPr lang="en-US" b="0" dirty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CHITIN: experimental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grpSp>
        <p:nvGrpSpPr>
          <p:cNvPr id="8" name="그룹 7"/>
          <p:cNvGrpSpPr/>
          <p:nvPr/>
        </p:nvGrpSpPr>
        <p:grpSpPr>
          <a:xfrm>
            <a:off x="240189" y="1332628"/>
            <a:ext cx="1867691" cy="1047577"/>
            <a:chOff x="240189" y="1332628"/>
            <a:chExt cx="1867691" cy="1047577"/>
          </a:xfrm>
        </p:grpSpPr>
        <p:sp>
          <p:nvSpPr>
            <p:cNvPr id="7" name="TextBox 6"/>
            <p:cNvSpPr txBox="1"/>
            <p:nvPr/>
          </p:nvSpPr>
          <p:spPr>
            <a:xfrm>
              <a:off x="240189" y="1844674"/>
              <a:ext cx="1867691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600" dirty="0" smtClean="0"/>
                <a:t>Verilog code of</a:t>
              </a:r>
              <a:br>
                <a:rPr lang="en-US" altLang="ko-KR" sz="1600" dirty="0" smtClean="0"/>
              </a:br>
              <a:r>
                <a:rPr lang="en-US" altLang="ko-KR" sz="1600" dirty="0" err="1" smtClean="0"/>
                <a:t>OpenRISC</a:t>
              </a:r>
              <a:r>
                <a:rPr lang="en-US" altLang="ko-KR" sz="1600" dirty="0" smtClean="0"/>
                <a:t> processor</a:t>
              </a:r>
              <a:endParaRPr lang="ko-KR" altLang="en-US" sz="1600" dirty="0"/>
            </a:p>
          </p:txBody>
        </p:sp>
        <p:pic>
          <p:nvPicPr>
            <p:cNvPr id="1026" name="Picture 2" descr="@openris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72" y="1332628"/>
              <a:ext cx="547528" cy="5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4726488" y="1144726"/>
            <a:ext cx="1373646" cy="1235479"/>
            <a:chOff x="4726488" y="1144726"/>
            <a:chExt cx="1373646" cy="1235479"/>
          </a:xfrm>
        </p:grpSpPr>
        <p:sp>
          <p:nvSpPr>
            <p:cNvPr id="14" name="TextBox 13"/>
            <p:cNvSpPr txBox="1"/>
            <p:nvPr/>
          </p:nvSpPr>
          <p:spPr>
            <a:xfrm>
              <a:off x="4726488" y="1844674"/>
              <a:ext cx="1373646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600" dirty="0" smtClean="0"/>
                <a:t>7 components</a:t>
              </a:r>
              <a:br>
                <a:rPr lang="en-US" altLang="ko-KR" sz="1600" dirty="0" smtClean="0"/>
              </a:br>
              <a:r>
                <a:rPr lang="en-US" altLang="ko-KR" sz="1600" dirty="0" smtClean="0"/>
                <a:t>for injection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29415" y="1144726"/>
              <a:ext cx="4972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 smtClean="0"/>
                <a:t>7</a:t>
              </a:r>
              <a:endParaRPr lang="ko-KR" altLang="en-US" sz="48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765660" y="1252448"/>
            <a:ext cx="2134815" cy="1127757"/>
            <a:chOff x="6765660" y="1252448"/>
            <a:chExt cx="2134815" cy="1127757"/>
          </a:xfrm>
        </p:grpSpPr>
        <p:sp>
          <p:nvSpPr>
            <p:cNvPr id="12" name="TextBox 11"/>
            <p:cNvSpPr txBox="1"/>
            <p:nvPr/>
          </p:nvSpPr>
          <p:spPr>
            <a:xfrm>
              <a:off x="6974146" y="1252448"/>
              <a:ext cx="1470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/>
                <a:t>10,800</a:t>
              </a:r>
              <a:endParaRPr lang="ko-KR" altLang="en-US" sz="3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65660" y="1844674"/>
              <a:ext cx="2134815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600" dirty="0" smtClean="0"/>
                <a:t>Injected 10,800 faults</a:t>
              </a:r>
              <a:br>
                <a:rPr lang="en-US" altLang="ko-KR" sz="1600" dirty="0" smtClean="0"/>
              </a:br>
              <a:r>
                <a:rPr lang="en-US" altLang="ko-KR" sz="1600" dirty="0" smtClean="0"/>
                <a:t>per benchmark/version</a:t>
              </a:r>
            </a:p>
          </p:txBody>
        </p:sp>
      </p:grp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4098951841"/>
              </p:ext>
            </p:extLst>
          </p:nvPr>
        </p:nvGraphicFramePr>
        <p:xfrm>
          <a:off x="47625" y="2712124"/>
          <a:ext cx="4419600" cy="1955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352396318"/>
              </p:ext>
            </p:extLst>
          </p:nvPr>
        </p:nvGraphicFramePr>
        <p:xfrm>
          <a:off x="4625794" y="2712124"/>
          <a:ext cx="4419600" cy="1955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417007" y="1144726"/>
            <a:ext cx="1883849" cy="1235479"/>
            <a:chOff x="2417007" y="1144726"/>
            <a:chExt cx="1883849" cy="1235479"/>
          </a:xfrm>
        </p:grpSpPr>
        <p:sp>
          <p:nvSpPr>
            <p:cNvPr id="11" name="TextBox 10"/>
            <p:cNvSpPr txBox="1"/>
            <p:nvPr/>
          </p:nvSpPr>
          <p:spPr>
            <a:xfrm>
              <a:off x="2417007" y="1844674"/>
              <a:ext cx="1883849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600" dirty="0" smtClean="0"/>
                <a:t>7 </a:t>
              </a:r>
              <a:r>
                <a:rPr lang="en-US" altLang="ko-KR" sz="1600" dirty="0"/>
                <a:t>benchmarks from </a:t>
              </a:r>
              <a:r>
                <a:rPr lang="en-US" altLang="ko-KR" sz="1600" dirty="0" smtClean="0"/>
                <a:t/>
              </a:r>
              <a:br>
                <a:rPr lang="en-US" altLang="ko-KR" sz="1600" dirty="0" smtClean="0"/>
              </a:br>
              <a:r>
                <a:rPr lang="en-US" altLang="ko-KR" sz="1600" dirty="0" smtClean="0"/>
                <a:t>miBench </a:t>
              </a:r>
              <a:r>
                <a:rPr lang="en-US" altLang="ko-KR" sz="1600" baseline="30000" dirty="0" smtClean="0"/>
                <a:t>[Guthaus 20001]</a:t>
              </a:r>
              <a:endParaRPr lang="ko-KR" altLang="en-US" sz="1600" baseline="30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10306" y="1144726"/>
              <a:ext cx="4972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 smtClean="0"/>
                <a:t>7</a:t>
              </a:r>
              <a:endParaRPr lang="ko-KR" altLang="en-US" sz="4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247222" y="742744"/>
            <a:ext cx="49729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[Reis 2005</a:t>
            </a:r>
            <a:r>
              <a:rPr lang="en-US" altLang="ko-KR" sz="1050" dirty="0"/>
              <a:t>] GUTHAUS, Matthew R., et al. MiBench: A free, commercially representative embedded benchmark suite. In: Proceedings of the fourth annual IEEE international workshop on workload characterization. WWC-4 (Cat. No. 01EX538). IEEE, 2001</a:t>
            </a:r>
            <a:r>
              <a:rPr lang="en-US" altLang="ko-KR" sz="1050" dirty="0" smtClean="0"/>
              <a:t>.</a:t>
            </a:r>
            <a:endParaRPr lang="en-US" altLang="ko-KR" sz="105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64089" y="3121660"/>
            <a:ext cx="1108851" cy="451838"/>
            <a:chOff x="3364089" y="3223260"/>
            <a:chExt cx="1108851" cy="451838"/>
          </a:xfrm>
        </p:grpSpPr>
        <p:cxnSp>
          <p:nvCxnSpPr>
            <p:cNvPr id="22" name="직선 화살표 연결선 21"/>
            <p:cNvCxnSpPr/>
            <p:nvPr/>
          </p:nvCxnSpPr>
          <p:spPr>
            <a:xfrm>
              <a:off x="3364089" y="3550920"/>
              <a:ext cx="299155" cy="1241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>
            <a:xfrm>
              <a:off x="3395477" y="3223260"/>
              <a:ext cx="1077463" cy="28438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400" dirty="0" smtClean="0"/>
                <a:t>1/10 failures</a:t>
              </a:r>
              <a:endParaRPr lang="ko-KR" altLang="en-US" sz="14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438400" y="3378200"/>
            <a:ext cx="1250950" cy="1627765"/>
            <a:chOff x="2438400" y="3378200"/>
            <a:chExt cx="1250950" cy="1627765"/>
          </a:xfrm>
        </p:grpSpPr>
        <p:sp>
          <p:nvSpPr>
            <p:cNvPr id="25" name="자유형 24"/>
            <p:cNvSpPr/>
            <p:nvPr/>
          </p:nvSpPr>
          <p:spPr>
            <a:xfrm>
              <a:off x="2438400" y="3378200"/>
              <a:ext cx="1250950" cy="1295400"/>
            </a:xfrm>
            <a:custGeom>
              <a:avLst/>
              <a:gdLst>
                <a:gd name="connsiteX0" fmla="*/ 0 w 1250950"/>
                <a:gd name="connsiteY0" fmla="*/ 0 h 1295400"/>
                <a:gd name="connsiteX1" fmla="*/ 158750 w 1250950"/>
                <a:gd name="connsiteY1" fmla="*/ 0 h 1295400"/>
                <a:gd name="connsiteX2" fmla="*/ 158750 w 1250950"/>
                <a:gd name="connsiteY2" fmla="*/ 1295400 h 1295400"/>
                <a:gd name="connsiteX3" fmla="*/ 946150 w 1250950"/>
                <a:gd name="connsiteY3" fmla="*/ 1295400 h 1295400"/>
                <a:gd name="connsiteX4" fmla="*/ 1250950 w 1250950"/>
                <a:gd name="connsiteY4" fmla="*/ 42545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50" h="1295400">
                  <a:moveTo>
                    <a:pt x="0" y="0"/>
                  </a:moveTo>
                  <a:lnTo>
                    <a:pt x="158750" y="0"/>
                  </a:lnTo>
                  <a:lnTo>
                    <a:pt x="158750" y="1295400"/>
                  </a:lnTo>
                  <a:lnTo>
                    <a:pt x="946150" y="1295400"/>
                  </a:lnTo>
                  <a:lnTo>
                    <a:pt x="1250950" y="425450"/>
                  </a:lnTo>
                </a:path>
              </a:pathLst>
            </a:cu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71128" y="4721584"/>
              <a:ext cx="1077463" cy="28438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400" dirty="0" smtClean="0"/>
                <a:t>1/15 failures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80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CHITIN: 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818693"/>
            <a:ext cx="8471002" cy="3615910"/>
          </a:xfrm>
        </p:spPr>
        <p:txBody>
          <a:bodyPr/>
          <a:lstStyle/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marL="342900" lvl="1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grpSp>
        <p:nvGrpSpPr>
          <p:cNvPr id="46" name="그룹 45"/>
          <p:cNvGrpSpPr/>
          <p:nvPr/>
        </p:nvGrpSpPr>
        <p:grpSpPr>
          <a:xfrm>
            <a:off x="1672459" y="807317"/>
            <a:ext cx="3696216" cy="2193594"/>
            <a:chOff x="1398139" y="807317"/>
            <a:chExt cx="3696216" cy="2193594"/>
          </a:xfrm>
        </p:grpSpPr>
        <p:grpSp>
          <p:nvGrpSpPr>
            <p:cNvPr id="21" name="그룹 20"/>
            <p:cNvGrpSpPr/>
            <p:nvPr/>
          </p:nvGrpSpPr>
          <p:grpSpPr>
            <a:xfrm>
              <a:off x="1398139" y="817900"/>
              <a:ext cx="1232824" cy="1612669"/>
              <a:chOff x="263042" y="1160800"/>
              <a:chExt cx="1232824" cy="161266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02920" y="1615440"/>
                <a:ext cx="655320" cy="822960"/>
                <a:chOff x="472440" y="1615440"/>
                <a:chExt cx="655320" cy="822960"/>
              </a:xfrm>
            </p:grpSpPr>
            <p:sp>
              <p:nvSpPr>
                <p:cNvPr id="2" name="자유형 1"/>
                <p:cNvSpPr/>
                <p:nvPr/>
              </p:nvSpPr>
              <p:spPr>
                <a:xfrm>
                  <a:off x="472440" y="1615440"/>
                  <a:ext cx="327660" cy="822960"/>
                </a:xfrm>
                <a:custGeom>
                  <a:avLst/>
                  <a:gdLst>
                    <a:gd name="connsiteX0" fmla="*/ 327660 w 327660"/>
                    <a:gd name="connsiteY0" fmla="*/ 822960 h 822960"/>
                    <a:gd name="connsiteX1" fmla="*/ 327660 w 327660"/>
                    <a:gd name="connsiteY1" fmla="*/ 327660 h 822960"/>
                    <a:gd name="connsiteX2" fmla="*/ 0 w 327660"/>
                    <a:gd name="connsiteY2" fmla="*/ 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660" h="822960">
                      <a:moveTo>
                        <a:pt x="327660" y="822960"/>
                      </a:moveTo>
                      <a:lnTo>
                        <a:pt x="327660" y="32766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flipH="1">
                  <a:off x="800100" y="1615440"/>
                  <a:ext cx="327660" cy="822960"/>
                </a:xfrm>
                <a:custGeom>
                  <a:avLst/>
                  <a:gdLst>
                    <a:gd name="connsiteX0" fmla="*/ 327660 w 327660"/>
                    <a:gd name="connsiteY0" fmla="*/ 822960 h 822960"/>
                    <a:gd name="connsiteX1" fmla="*/ 327660 w 327660"/>
                    <a:gd name="connsiteY1" fmla="*/ 327660 h 822960"/>
                    <a:gd name="connsiteX2" fmla="*/ 0 w 327660"/>
                    <a:gd name="connsiteY2" fmla="*/ 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660" h="822960">
                      <a:moveTo>
                        <a:pt x="327660" y="822960"/>
                      </a:moveTo>
                      <a:lnTo>
                        <a:pt x="327660" y="32766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411480" y="2404137"/>
                <a:ext cx="837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Branch</a:t>
                </a:r>
                <a:endParaRPr lang="ko-KR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3042" y="1160800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/>
                  <a:t>T</a:t>
                </a:r>
                <a:endParaRPr lang="ko-KR" alt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04037" y="1160800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/>
                  <a:t>NT</a:t>
                </a:r>
                <a:endParaRPr lang="ko-KR" altLang="en-US" sz="28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37830" y="807317"/>
              <a:ext cx="2056525" cy="1623252"/>
              <a:chOff x="2130767" y="1173077"/>
              <a:chExt cx="2056525" cy="162325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130767" y="2426997"/>
                <a:ext cx="2056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Passport (signature)</a:t>
                </a:r>
                <a:endParaRPr lang="ko-KR" altLang="en-US" dirty="0"/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2378001" y="1173077"/>
                <a:ext cx="1517460" cy="1257069"/>
                <a:chOff x="2378001" y="1173077"/>
                <a:chExt cx="1517460" cy="1257069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8001" y="1580384"/>
                  <a:ext cx="709020" cy="849762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6441" y="1580384"/>
                  <a:ext cx="709020" cy="849762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2572823" y="1173077"/>
                  <a:ext cx="3593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dirty="0" smtClean="0"/>
                    <a:t>T</a:t>
                  </a:r>
                  <a:endParaRPr lang="ko-KR" altLang="en-US" sz="2800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245036" y="1173077"/>
                  <a:ext cx="5918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dirty="0" smtClean="0"/>
                    <a:t>NT</a:t>
                  </a:r>
                  <a:endParaRPr lang="ko-KR" altLang="en-US" sz="2800" dirty="0"/>
                </a:p>
              </p:txBody>
            </p:sp>
          </p:grpSp>
        </p:grpSp>
        <p:grpSp>
          <p:nvGrpSpPr>
            <p:cNvPr id="33" name="그룹 32"/>
            <p:cNvGrpSpPr/>
            <p:nvPr/>
          </p:nvGrpSpPr>
          <p:grpSpPr>
            <a:xfrm>
              <a:off x="2579274" y="993010"/>
              <a:ext cx="561282" cy="1292990"/>
              <a:chOff x="1634407" y="1319465"/>
              <a:chExt cx="561282" cy="1371600"/>
            </a:xfrm>
          </p:grpSpPr>
          <p:cxnSp>
            <p:nvCxnSpPr>
              <p:cNvPr id="28" name="직선 연결선 27"/>
              <p:cNvCxnSpPr/>
              <p:nvPr/>
            </p:nvCxnSpPr>
            <p:spPr>
              <a:xfrm flipH="1">
                <a:off x="1811866" y="1319465"/>
                <a:ext cx="383823" cy="137160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H="1">
                <a:off x="1634407" y="1319465"/>
                <a:ext cx="383823" cy="137160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1673374" y="2354580"/>
              <a:ext cx="28627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 fault on branch</a:t>
              </a:r>
              <a:br>
                <a:rPr lang="en-US" altLang="ko-KR" dirty="0" smtClean="0"/>
              </a:br>
              <a:r>
                <a:rPr lang="en-US" altLang="ko-KR" dirty="0" smtClean="0"/>
                <a:t>cannot corrupt the checking</a:t>
              </a:r>
              <a:endParaRPr lang="ko-KR" alt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674320" y="1855688"/>
            <a:ext cx="1397040" cy="543082"/>
          </a:xfrm>
          <a:prstGeom prst="roundRect">
            <a:avLst/>
          </a:prstGeom>
          <a:solidFill>
            <a:srgbClr val="3F5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dirty="0"/>
              <a:t>Redundant</a:t>
            </a:r>
            <a:br>
              <a:rPr lang="en-US" altLang="ko-KR" dirty="0"/>
            </a:br>
            <a:r>
              <a:rPr lang="en-US" altLang="ko-KR" dirty="0"/>
              <a:t>link register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533195" y="2402174"/>
            <a:ext cx="354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Applies signature checking to</a:t>
            </a:r>
            <a:br>
              <a:rPr lang="en-US" altLang="ko-KR" dirty="0" smtClean="0"/>
            </a:br>
            <a:r>
              <a:rPr lang="en-US" altLang="ko-KR" dirty="0" smtClean="0"/>
              <a:t>function call and return instructions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779570" y="991032"/>
            <a:ext cx="1086526" cy="49290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altLang="ko-KR" dirty="0" smtClean="0"/>
              <a:t>Function</a:t>
            </a:r>
            <a:br>
              <a:rPr lang="en-US" altLang="ko-KR" dirty="0" smtClean="0"/>
            </a:br>
            <a:r>
              <a:rPr lang="en-US" altLang="ko-KR" dirty="0" smtClean="0"/>
              <a:t>call</a:t>
            </a:r>
            <a:endParaRPr lang="en-US" altLang="ko-KR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7779570" y="1652453"/>
            <a:ext cx="1086526" cy="49290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altLang="ko-KR" dirty="0" smtClean="0"/>
              <a:t>Function</a:t>
            </a:r>
            <a:br>
              <a:rPr lang="en-US" altLang="ko-KR" dirty="0" smtClean="0"/>
            </a:br>
            <a:r>
              <a:rPr lang="en-US" altLang="ko-KR" dirty="0" smtClean="0"/>
              <a:t>return</a:t>
            </a:r>
            <a:endParaRPr lang="en-US" altLang="ko-KR" dirty="0"/>
          </a:p>
        </p:txBody>
      </p:sp>
      <p:sp>
        <p:nvSpPr>
          <p:cNvPr id="41" name="왼쪽 대괄호 40"/>
          <p:cNvSpPr/>
          <p:nvPr/>
        </p:nvSpPr>
        <p:spPr>
          <a:xfrm>
            <a:off x="7528560" y="1237484"/>
            <a:ext cx="251010" cy="659896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43" name="직선 화살표 연결선 42"/>
          <p:cNvCxnSpPr>
            <a:endCxn id="41" idx="1"/>
          </p:cNvCxnSpPr>
          <p:nvPr/>
        </p:nvCxnSpPr>
        <p:spPr>
          <a:xfrm>
            <a:off x="6979920" y="1546860"/>
            <a:ext cx="54864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90" y="969579"/>
            <a:ext cx="709020" cy="84976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44780" y="1415356"/>
            <a:ext cx="1371600" cy="893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CHITIN: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4780" y="3361975"/>
            <a:ext cx="1371600" cy="893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CHITIN:</a:t>
            </a:r>
            <a:br>
              <a:rPr lang="en-US" altLang="ko-KR" dirty="0" smtClean="0"/>
            </a:br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83788" y="4008702"/>
            <a:ext cx="248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compared to </a:t>
            </a:r>
            <a:br>
              <a:rPr lang="en-US" altLang="ko-KR" dirty="0" smtClean="0"/>
            </a:br>
            <a:r>
              <a:rPr lang="en-US" altLang="ko-KR" dirty="0" smtClean="0"/>
              <a:t>SWIFT (most-cited work)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직사각형 48"/>
              <p:cNvSpPr/>
              <p:nvPr/>
            </p:nvSpPr>
            <p:spPr>
              <a:xfrm>
                <a:off x="2595405" y="3093086"/>
                <a:ext cx="768159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05" y="3093086"/>
                <a:ext cx="768159" cy="101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직사각형 49"/>
          <p:cNvSpPr/>
          <p:nvPr/>
        </p:nvSpPr>
        <p:spPr>
          <a:xfrm>
            <a:off x="3268243" y="3453908"/>
            <a:ext cx="136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Failure cases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19678" y="4008702"/>
            <a:ext cx="2841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compared to </a:t>
            </a:r>
            <a:br>
              <a:rPr lang="en-US" altLang="ko-KR" dirty="0" smtClean="0"/>
            </a:br>
            <a:r>
              <a:rPr lang="en-US" altLang="ko-KR" dirty="0" err="1" smtClean="0"/>
              <a:t>nZDC</a:t>
            </a:r>
            <a:r>
              <a:rPr lang="en-US" altLang="ko-KR" dirty="0" smtClean="0"/>
              <a:t> (state-of-the-art work)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직사각형 51"/>
              <p:cNvSpPr/>
              <p:nvPr/>
            </p:nvSpPr>
            <p:spPr>
              <a:xfrm>
                <a:off x="5607591" y="3093086"/>
                <a:ext cx="768159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91" y="3093086"/>
                <a:ext cx="768159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52"/>
          <p:cNvSpPr/>
          <p:nvPr/>
        </p:nvSpPr>
        <p:spPr>
          <a:xfrm>
            <a:off x="6280429" y="3453908"/>
            <a:ext cx="136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Failure cases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6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912038"/>
            <a:ext cx="8471002" cy="3774262"/>
          </a:xfrm>
        </p:spPr>
        <p:txBody>
          <a:bodyPr/>
          <a:lstStyle/>
          <a:p>
            <a:r>
              <a:rPr lang="de-DE" b="0" dirty="0" smtClean="0"/>
              <a:t>Reliability becomes one of the most important design concerns</a:t>
            </a:r>
          </a:p>
          <a:p>
            <a:endParaRPr lang="de-DE" b="0" dirty="0"/>
          </a:p>
          <a:p>
            <a:endParaRPr lang="de-DE" b="0" dirty="0" smtClean="0"/>
          </a:p>
          <a:p>
            <a:endParaRPr lang="de-DE" b="0" dirty="0"/>
          </a:p>
          <a:p>
            <a:endParaRPr lang="de-DE" sz="3200" b="0" dirty="0" smtClean="0"/>
          </a:p>
          <a:p>
            <a:endParaRPr lang="de-DE" sz="2000" b="0" dirty="0" smtClean="0"/>
          </a:p>
          <a:p>
            <a:r>
              <a:rPr lang="de-DE" b="0" dirty="0" smtClean="0"/>
              <a:t>Soft error is one of the main threats to the reliability</a:t>
            </a:r>
          </a:p>
          <a:p>
            <a:pPr lvl="1"/>
            <a:r>
              <a:rPr lang="de-DE" b="0" dirty="0" smtClean="0"/>
              <a:t>Software-level redundancy can provides flexible soft error detection</a:t>
            </a:r>
            <a:r>
              <a:rPr lang="de-DE" b="0" dirty="0"/>
              <a:t/>
            </a:r>
            <a:br>
              <a:rPr lang="de-DE" b="0" dirty="0"/>
            </a:br>
            <a:r>
              <a:rPr lang="de-DE" b="0" dirty="0" smtClean="0"/>
              <a:t>without hardware modification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 </a:t>
            </a:r>
            <a:r>
              <a:rPr lang="de-DE" dirty="0" smtClean="0"/>
              <a:t>error: a main threat to the reliability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  <p:grpSp>
        <p:nvGrpSpPr>
          <p:cNvPr id="20" name="그룹 19"/>
          <p:cNvGrpSpPr/>
          <p:nvPr/>
        </p:nvGrpSpPr>
        <p:grpSpPr>
          <a:xfrm>
            <a:off x="97455" y="1401950"/>
            <a:ext cx="2940456" cy="2126920"/>
            <a:chOff x="42329" y="1400175"/>
            <a:chExt cx="3050707" cy="2206669"/>
          </a:xfrm>
        </p:grpSpPr>
        <p:pic>
          <p:nvPicPr>
            <p:cNvPr id="7" name="Picture 2" descr="Photo-illustration of an autonomous car with the driver about to engage with the wheel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" t="13668" r="7367"/>
            <a:stretch/>
          </p:blipFill>
          <p:spPr bwMode="auto">
            <a:xfrm>
              <a:off x="254582" y="1400175"/>
              <a:ext cx="2626200" cy="188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42329" y="3237512"/>
              <a:ext cx="3050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Photo-illustration: </a:t>
              </a:r>
              <a:r>
                <a:rPr lang="en-US" altLang="ko-KR" dirty="0" err="1"/>
                <a:t>iStockphoto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8549" y="1396999"/>
            <a:ext cx="2799238" cy="2131780"/>
            <a:chOff x="3179106" y="1395134"/>
            <a:chExt cx="2904193" cy="2211710"/>
          </a:xfrm>
        </p:grpSpPr>
        <p:pic>
          <p:nvPicPr>
            <p:cNvPr id="2050" name="Picture 2" descr="SpaceX Dragon launch today (File photo)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12627"/>
            <a:stretch/>
          </p:blipFill>
          <p:spPr bwMode="auto">
            <a:xfrm>
              <a:off x="3329744" y="1395134"/>
              <a:ext cx="2602917" cy="188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3179106" y="3237512"/>
              <a:ext cx="29041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 smtClean="0"/>
                <a:t>Photo-source:SpaceX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Dragon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134589" y="1397001"/>
            <a:ext cx="2735874" cy="2131778"/>
            <a:chOff x="6305547" y="1395135"/>
            <a:chExt cx="2838453" cy="2211709"/>
          </a:xfrm>
        </p:grpSpPr>
        <p:pic>
          <p:nvPicPr>
            <p:cNvPr id="2052" name="Picture 4" descr="The 9 Biggest Technology Trends That Will Transform Medicine And Healthcare  In 2020 - ULAN Grou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547" y="1395135"/>
              <a:ext cx="2838453" cy="1892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6409221" y="3237512"/>
              <a:ext cx="2631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 smtClean="0"/>
                <a:t>Photo-source:ULAN</a:t>
              </a:r>
              <a:r>
                <a:rPr lang="en-US" altLang="ko-KR" dirty="0" smtClean="0"/>
                <a:t> group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0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 b="0" dirty="0" smtClean="0"/>
              <a:t>Instruction replication: fundamental software-level redundancy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How software-level redundancy works?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</a:t>
            </a:r>
            <a:r>
              <a:rPr lang="en-US" noProof="1"/>
              <a:t>/ </a:t>
            </a:r>
            <a:r>
              <a:rPr lang="en-US" noProof="1" smtClean="0"/>
              <a:t>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8" name="TextBox 17"/>
          <p:cNvSpPr txBox="1"/>
          <p:nvPr/>
        </p:nvSpPr>
        <p:spPr>
          <a:xfrm>
            <a:off x="3606800" y="5511800"/>
            <a:ext cx="4440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이거 알아보기 쉽게 </a:t>
            </a:r>
            <a:r>
              <a:rPr lang="en-US" altLang="ko-KR" dirty="0" smtClean="0"/>
              <a:t>R0 = R0 + 3 </a:t>
            </a:r>
            <a:r>
              <a:rPr lang="ko-KR" altLang="en-US" dirty="0" err="1" smtClean="0"/>
              <a:t>이런식으로</a:t>
            </a:r>
            <a:endParaRPr lang="en-US" altLang="ko-KR" dirty="0" smtClean="0"/>
          </a:p>
          <a:p>
            <a:r>
              <a:rPr lang="ko-KR" altLang="en-US" dirty="0" smtClean="0"/>
              <a:t>소프트 에러도 넣어야 </a:t>
            </a:r>
            <a:r>
              <a:rPr lang="ko-KR" altLang="en-US" dirty="0" err="1" smtClean="0"/>
              <a:t>될듯</a:t>
            </a:r>
            <a:r>
              <a:rPr lang="en-US" altLang="ko-KR" dirty="0" smtClean="0"/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3400" y="230686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 = A + 1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3400" y="274640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 = B + 4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399" y="3511278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Store A </a:t>
            </a:r>
            <a:r>
              <a:rPr lang="en-US" altLang="ko-KR" dirty="0" smtClean="0">
                <a:sym typeface="Wingdings" panose="05000000000000000000" pitchFamily="2" charset="2"/>
              </a:rPr>
              <a:t> [B]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29043" y="2001795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 = A + 1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altLang="ko-KR" baseline="300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= A</a:t>
            </a:r>
            <a:r>
              <a:rPr lang="en-US" altLang="ko-KR" baseline="300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+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29043" y="2612783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 = B + 4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ko-KR" baseline="30000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ko-KR" baseline="30000" dirty="0" smtClean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29043" y="3401771"/>
            <a:ext cx="1680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F3763"/>
                </a:solidFill>
              </a:rPr>
              <a:t>Check (A == A</a:t>
            </a:r>
            <a:r>
              <a:rPr lang="en-US" altLang="ko-KR" baseline="30000" dirty="0">
                <a:solidFill>
                  <a:srgbClr val="1F3763"/>
                </a:solidFill>
              </a:rPr>
              <a:t>*</a:t>
            </a:r>
            <a:r>
              <a:rPr lang="en-US" altLang="ko-KR" dirty="0">
                <a:solidFill>
                  <a:srgbClr val="1F3763"/>
                </a:solidFill>
              </a:rPr>
              <a:t>)</a:t>
            </a:r>
            <a:br>
              <a:rPr lang="en-US" altLang="ko-KR" dirty="0">
                <a:solidFill>
                  <a:srgbClr val="1F3763"/>
                </a:solidFill>
              </a:rPr>
            </a:br>
            <a:r>
              <a:rPr lang="en-US" altLang="ko-KR" dirty="0">
                <a:solidFill>
                  <a:srgbClr val="1F3763"/>
                </a:solidFill>
              </a:rPr>
              <a:t>Check (B == B</a:t>
            </a:r>
            <a:r>
              <a:rPr lang="en-US" altLang="ko-KR" baseline="30000" dirty="0">
                <a:solidFill>
                  <a:srgbClr val="1F3763"/>
                </a:solidFill>
              </a:rPr>
              <a:t>*</a:t>
            </a:r>
            <a:r>
              <a:rPr lang="en-US" altLang="ko-KR" dirty="0">
                <a:solidFill>
                  <a:srgbClr val="1F3763"/>
                </a:solidFill>
              </a:rPr>
              <a:t>)</a:t>
            </a:r>
          </a:p>
          <a:p>
            <a:r>
              <a:rPr lang="en-US" altLang="ko-KR" dirty="0" smtClean="0"/>
              <a:t>Store A </a:t>
            </a:r>
            <a:r>
              <a:rPr lang="en-US" altLang="ko-KR" dirty="0" smtClean="0">
                <a:sym typeface="Wingdings" panose="05000000000000000000" pitchFamily="2" charset="2"/>
              </a:rPr>
              <a:t> [B]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1552575" y="2316388"/>
            <a:ext cx="4886325" cy="714377"/>
            <a:chOff x="1552575" y="2316388"/>
            <a:chExt cx="4886325" cy="714377"/>
          </a:xfrm>
        </p:grpSpPr>
        <p:sp>
          <p:nvSpPr>
            <p:cNvPr id="32" name="자유형 31"/>
            <p:cNvSpPr/>
            <p:nvPr/>
          </p:nvSpPr>
          <p:spPr>
            <a:xfrm flipV="1">
              <a:off x="5286733" y="2769432"/>
              <a:ext cx="1152167" cy="171450"/>
            </a:xfrm>
            <a:custGeom>
              <a:avLst/>
              <a:gdLst>
                <a:gd name="connsiteX0" fmla="*/ 0 w 1438275"/>
                <a:gd name="connsiteY0" fmla="*/ 171450 h 171450"/>
                <a:gd name="connsiteX1" fmla="*/ 771525 w 1438275"/>
                <a:gd name="connsiteY1" fmla="*/ 171450 h 171450"/>
                <a:gd name="connsiteX2" fmla="*/ 771525 w 1438275"/>
                <a:gd name="connsiteY2" fmla="*/ 0 h 171450"/>
                <a:gd name="connsiteX3" fmla="*/ 1438275 w 1438275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171450">
                  <a:moveTo>
                    <a:pt x="0" y="171450"/>
                  </a:moveTo>
                  <a:lnTo>
                    <a:pt x="771525" y="171450"/>
                  </a:lnTo>
                  <a:lnTo>
                    <a:pt x="771525" y="0"/>
                  </a:lnTo>
                  <a:lnTo>
                    <a:pt x="143827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286733" y="2316388"/>
              <a:ext cx="1152167" cy="236311"/>
            </a:xfrm>
            <a:custGeom>
              <a:avLst/>
              <a:gdLst>
                <a:gd name="connsiteX0" fmla="*/ 0 w 1438275"/>
                <a:gd name="connsiteY0" fmla="*/ 171450 h 171450"/>
                <a:gd name="connsiteX1" fmla="*/ 771525 w 1438275"/>
                <a:gd name="connsiteY1" fmla="*/ 171450 h 171450"/>
                <a:gd name="connsiteX2" fmla="*/ 771525 w 1438275"/>
                <a:gd name="connsiteY2" fmla="*/ 0 h 171450"/>
                <a:gd name="connsiteX3" fmla="*/ 1438275 w 1438275"/>
                <a:gd name="connsiteY3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171450">
                  <a:moveTo>
                    <a:pt x="0" y="171450"/>
                  </a:moveTo>
                  <a:lnTo>
                    <a:pt x="771525" y="171450"/>
                  </a:lnTo>
                  <a:lnTo>
                    <a:pt x="771525" y="0"/>
                  </a:lnTo>
                  <a:lnTo>
                    <a:pt x="143827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flipV="1">
              <a:off x="1552575" y="2774949"/>
              <a:ext cx="1679575" cy="155365"/>
            </a:xfrm>
            <a:custGeom>
              <a:avLst/>
              <a:gdLst>
                <a:gd name="connsiteX0" fmla="*/ 0 w 1457325"/>
                <a:gd name="connsiteY0" fmla="*/ 0 h 161925"/>
                <a:gd name="connsiteX1" fmla="*/ 781050 w 1457325"/>
                <a:gd name="connsiteY1" fmla="*/ 0 h 161925"/>
                <a:gd name="connsiteX2" fmla="*/ 781050 w 1457325"/>
                <a:gd name="connsiteY2" fmla="*/ 161925 h 161925"/>
                <a:gd name="connsiteX3" fmla="*/ 1457325 w 14573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1925">
                  <a:moveTo>
                    <a:pt x="0" y="0"/>
                  </a:moveTo>
                  <a:lnTo>
                    <a:pt x="781050" y="0"/>
                  </a:lnTo>
                  <a:lnTo>
                    <a:pt x="781050" y="161925"/>
                  </a:lnTo>
                  <a:lnTo>
                    <a:pt x="1457325" y="16192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1552575" y="2470150"/>
              <a:ext cx="1679575" cy="82550"/>
            </a:xfrm>
            <a:custGeom>
              <a:avLst/>
              <a:gdLst>
                <a:gd name="connsiteX0" fmla="*/ 0 w 1457325"/>
                <a:gd name="connsiteY0" fmla="*/ 0 h 161925"/>
                <a:gd name="connsiteX1" fmla="*/ 781050 w 1457325"/>
                <a:gd name="connsiteY1" fmla="*/ 0 h 161925"/>
                <a:gd name="connsiteX2" fmla="*/ 781050 w 1457325"/>
                <a:gd name="connsiteY2" fmla="*/ 161925 h 161925"/>
                <a:gd name="connsiteX3" fmla="*/ 1457325 w 14573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1925">
                  <a:moveTo>
                    <a:pt x="0" y="0"/>
                  </a:moveTo>
                  <a:lnTo>
                    <a:pt x="781050" y="0"/>
                  </a:lnTo>
                  <a:lnTo>
                    <a:pt x="781050" y="161925"/>
                  </a:lnTo>
                  <a:lnTo>
                    <a:pt x="1457325" y="16192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028950" y="2325159"/>
              <a:ext cx="2286000" cy="705606"/>
            </a:xfrm>
            <a:prstGeom prst="roundRect">
              <a:avLst/>
            </a:prstGeom>
            <a:solidFill>
              <a:srgbClr val="5A8B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Replicable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996813" y="3343141"/>
            <a:ext cx="4442087" cy="705606"/>
            <a:chOff x="1996813" y="3343141"/>
            <a:chExt cx="4442087" cy="705606"/>
          </a:xfrm>
        </p:grpSpPr>
        <p:cxnSp>
          <p:nvCxnSpPr>
            <p:cNvPr id="40" name="직선 화살표 연결선 39"/>
            <p:cNvCxnSpPr/>
            <p:nvPr/>
          </p:nvCxnSpPr>
          <p:spPr>
            <a:xfrm>
              <a:off x="1996813" y="3695700"/>
              <a:ext cx="1089287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모서리가 둥근 직사각형 23"/>
            <p:cNvSpPr/>
            <p:nvPr/>
          </p:nvSpPr>
          <p:spPr>
            <a:xfrm>
              <a:off x="3028950" y="3343141"/>
              <a:ext cx="2286000" cy="705606"/>
            </a:xfrm>
            <a:prstGeom prst="roundRect">
              <a:avLst/>
            </a:prstGeom>
            <a:solidFill>
              <a:srgbClr val="D7621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Non-replicable:</a:t>
              </a:r>
              <a:br>
                <a:rPr lang="en-US" altLang="ko-KR" dirty="0" smtClean="0"/>
              </a:br>
              <a:r>
                <a:rPr lang="en-US" altLang="ko-KR" dirty="0" smtClean="0"/>
                <a:t>should be checked</a:t>
              </a:r>
              <a:endParaRPr lang="ko-KR" altLang="en-US" dirty="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314309" y="3695700"/>
              <a:ext cx="1124591" cy="228600"/>
            </a:xfrm>
            <a:custGeom>
              <a:avLst/>
              <a:gdLst>
                <a:gd name="connsiteX0" fmla="*/ 0 w 1409700"/>
                <a:gd name="connsiteY0" fmla="*/ 0 h 228600"/>
                <a:gd name="connsiteX1" fmla="*/ 825500 w 1409700"/>
                <a:gd name="connsiteY1" fmla="*/ 0 h 228600"/>
                <a:gd name="connsiteX2" fmla="*/ 825500 w 1409700"/>
                <a:gd name="connsiteY2" fmla="*/ 228600 h 228600"/>
                <a:gd name="connsiteX3" fmla="*/ 1409700 w 14097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228600">
                  <a:moveTo>
                    <a:pt x="0" y="0"/>
                  </a:moveTo>
                  <a:lnTo>
                    <a:pt x="825500" y="0"/>
                  </a:lnTo>
                  <a:lnTo>
                    <a:pt x="825500" y="228600"/>
                  </a:lnTo>
                  <a:lnTo>
                    <a:pt x="1409700" y="22860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37600" y="1835504"/>
            <a:ext cx="1592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Original code</a:t>
            </a:r>
            <a:endParaRPr lang="ko-KR" alt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6431773" y="1621132"/>
            <a:ext cx="179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Protected code</a:t>
            </a:r>
            <a:endParaRPr lang="ko-KR" altLang="en-US" sz="20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2918" y="2232661"/>
            <a:ext cx="1470661" cy="1737360"/>
          </a:xfrm>
          <a:prstGeom prst="roundRect">
            <a:avLst>
              <a:gd name="adj" fmla="val 5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507883" y="2001794"/>
            <a:ext cx="1759817" cy="2372086"/>
          </a:xfrm>
          <a:prstGeom prst="roundRect">
            <a:avLst>
              <a:gd name="adj" fmla="val 57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68440" y="2956560"/>
            <a:ext cx="1108674" cy="232834"/>
          </a:xfrm>
          <a:prstGeom prst="roundRect">
            <a:avLst/>
          </a:prstGeom>
          <a:noFill/>
          <a:ln w="19050">
            <a:solidFill>
              <a:srgbClr val="5A8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553200" y="3720773"/>
            <a:ext cx="1531620" cy="28532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6560820" y="2286909"/>
            <a:ext cx="2522220" cy="616311"/>
            <a:chOff x="6560820" y="2286909"/>
            <a:chExt cx="2522220" cy="616311"/>
          </a:xfrm>
        </p:grpSpPr>
        <p:grpSp>
          <p:nvGrpSpPr>
            <p:cNvPr id="57" name="그룹 56"/>
            <p:cNvGrpSpPr/>
            <p:nvPr/>
          </p:nvGrpSpPr>
          <p:grpSpPr>
            <a:xfrm>
              <a:off x="7619242" y="2286909"/>
              <a:ext cx="1463798" cy="499063"/>
              <a:chOff x="7619242" y="2286909"/>
              <a:chExt cx="1463798" cy="499063"/>
            </a:xfrm>
          </p:grpSpPr>
          <p:sp>
            <p:nvSpPr>
              <p:cNvPr id="48" name="번개 47"/>
              <p:cNvSpPr/>
              <p:nvPr/>
            </p:nvSpPr>
            <p:spPr>
              <a:xfrm flipH="1">
                <a:off x="7619242" y="2286909"/>
                <a:ext cx="397460" cy="499063"/>
              </a:xfrm>
              <a:prstGeom prst="lightningBolt">
                <a:avLst/>
              </a:prstGeom>
              <a:solidFill>
                <a:srgbClr val="FFA3A3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8008620" y="2324960"/>
                <a:ext cx="1074420" cy="461012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ko-KR" sz="1600" dirty="0" smtClean="0"/>
                  <a:t>B is</a:t>
                </a:r>
                <a:br>
                  <a:rPr lang="en-US" altLang="ko-KR" sz="1600" dirty="0" smtClean="0"/>
                </a:br>
                <a:r>
                  <a:rPr lang="en-US" altLang="ko-KR" sz="1600" dirty="0" smtClean="0"/>
                  <a:t>corrupted</a:t>
                </a:r>
                <a:endParaRPr lang="ko-KR" altLang="en-US" sz="1600" dirty="0"/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6560820" y="2674620"/>
              <a:ext cx="967740" cy="22860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2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51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860059"/>
            <a:ext cx="8471002" cy="3615910"/>
          </a:xfrm>
        </p:spPr>
        <p:txBody>
          <a:bodyPr/>
          <a:lstStyle/>
          <a:p>
            <a:r>
              <a:rPr lang="en-US" b="0" dirty="0" smtClean="0"/>
              <a:t>SWIFT</a:t>
            </a:r>
            <a:r>
              <a:rPr lang="en-US" b="0" dirty="0"/>
              <a:t>: </a:t>
            </a:r>
            <a:r>
              <a:rPr lang="en-US" b="0" dirty="0" err="1" smtClean="0"/>
              <a:t>SoftWare</a:t>
            </a:r>
            <a:r>
              <a:rPr lang="en-US" b="0" dirty="0" smtClean="0"/>
              <a:t> Implemented Fault Tolerance </a:t>
            </a:r>
            <a:r>
              <a:rPr lang="en-US" b="0" baseline="30000" dirty="0" smtClean="0"/>
              <a:t>[</a:t>
            </a:r>
            <a:r>
              <a:rPr lang="en-US" altLang="ko-KR" b="0" baseline="30000" dirty="0" smtClean="0"/>
              <a:t>Reis 2005</a:t>
            </a:r>
            <a:r>
              <a:rPr lang="en-US" b="0" baseline="30000" dirty="0" smtClean="0"/>
              <a:t>]</a:t>
            </a:r>
            <a:endParaRPr lang="de-DE" b="0" baseline="30000" dirty="0" smtClean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Previous work: SWIFT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  <p:grpSp>
        <p:nvGrpSpPr>
          <p:cNvPr id="37" name="그룹 36"/>
          <p:cNvGrpSpPr/>
          <p:nvPr/>
        </p:nvGrpSpPr>
        <p:grpSpPr>
          <a:xfrm>
            <a:off x="2044700" y="1595899"/>
            <a:ext cx="1689100" cy="942922"/>
            <a:chOff x="2044700" y="1752653"/>
            <a:chExt cx="1689100" cy="107784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044700" y="1752653"/>
              <a:ext cx="1689100" cy="328614"/>
            </a:xfrm>
            <a:prstGeom prst="roundRect">
              <a:avLst/>
            </a:prstGeom>
            <a:solidFill>
              <a:srgbClr val="5A8B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Arithmetic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044700" y="2127266"/>
              <a:ext cx="1689100" cy="328614"/>
            </a:xfrm>
            <a:prstGeom prst="roundRect">
              <a:avLst/>
            </a:prstGeom>
            <a:solidFill>
              <a:srgbClr val="5A8B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Logical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044700" y="2501879"/>
              <a:ext cx="1689100" cy="328614"/>
            </a:xfrm>
            <a:prstGeom prst="roundRect">
              <a:avLst/>
            </a:prstGeom>
            <a:solidFill>
              <a:srgbClr val="5A8B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Memory Load</a:t>
              </a: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044700" y="3690138"/>
            <a:ext cx="1689100" cy="32861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Control-flow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316593" y="124371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Replicable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2649" y="2634035"/>
            <a:ext cx="122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Instruction</a:t>
            </a:r>
            <a:endParaRPr lang="ko-KR" altLang="en-US" b="1" dirty="0"/>
          </a:p>
        </p:txBody>
      </p:sp>
      <p:grpSp>
        <p:nvGrpSpPr>
          <p:cNvPr id="51" name="그룹 50"/>
          <p:cNvGrpSpPr/>
          <p:nvPr/>
        </p:nvGrpSpPr>
        <p:grpSpPr>
          <a:xfrm>
            <a:off x="1276351" y="2081622"/>
            <a:ext cx="476250" cy="1523999"/>
            <a:chOff x="1228725" y="2238376"/>
            <a:chExt cx="800100" cy="1523999"/>
          </a:xfrm>
        </p:grpSpPr>
        <p:sp>
          <p:nvSpPr>
            <p:cNvPr id="49" name="자유형 48"/>
            <p:cNvSpPr/>
            <p:nvPr/>
          </p:nvSpPr>
          <p:spPr>
            <a:xfrm>
              <a:off x="1228725" y="2238376"/>
              <a:ext cx="800100" cy="742950"/>
            </a:xfrm>
            <a:custGeom>
              <a:avLst/>
              <a:gdLst>
                <a:gd name="connsiteX0" fmla="*/ 0 w 800100"/>
                <a:gd name="connsiteY0" fmla="*/ 771525 h 771525"/>
                <a:gd name="connsiteX1" fmla="*/ 257175 w 800100"/>
                <a:gd name="connsiteY1" fmla="*/ 771525 h 771525"/>
                <a:gd name="connsiteX2" fmla="*/ 257175 w 800100"/>
                <a:gd name="connsiteY2" fmla="*/ 0 h 771525"/>
                <a:gd name="connsiteX3" fmla="*/ 800100 w 8001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71525">
                  <a:moveTo>
                    <a:pt x="0" y="771525"/>
                  </a:moveTo>
                  <a:lnTo>
                    <a:pt x="257175" y="771525"/>
                  </a:lnTo>
                  <a:lnTo>
                    <a:pt x="257175" y="0"/>
                  </a:lnTo>
                  <a:lnTo>
                    <a:pt x="80010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 flipV="1">
              <a:off x="1228725" y="2978927"/>
              <a:ext cx="800100" cy="783448"/>
            </a:xfrm>
            <a:custGeom>
              <a:avLst/>
              <a:gdLst>
                <a:gd name="connsiteX0" fmla="*/ 0 w 800100"/>
                <a:gd name="connsiteY0" fmla="*/ 771525 h 771525"/>
                <a:gd name="connsiteX1" fmla="*/ 257175 w 800100"/>
                <a:gd name="connsiteY1" fmla="*/ 771525 h 771525"/>
                <a:gd name="connsiteX2" fmla="*/ 257175 w 800100"/>
                <a:gd name="connsiteY2" fmla="*/ 0 h 771525"/>
                <a:gd name="connsiteX3" fmla="*/ 800100 w 800100"/>
                <a:gd name="connsiteY3" fmla="*/ 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771525">
                  <a:moveTo>
                    <a:pt x="0" y="771525"/>
                  </a:moveTo>
                  <a:lnTo>
                    <a:pt x="257175" y="771525"/>
                  </a:lnTo>
                  <a:lnTo>
                    <a:pt x="257175" y="0"/>
                  </a:lnTo>
                  <a:lnTo>
                    <a:pt x="80010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오른쪽 대괄호 51"/>
          <p:cNvSpPr/>
          <p:nvPr/>
        </p:nvSpPr>
        <p:spPr>
          <a:xfrm flipH="1">
            <a:off x="1761410" y="1738721"/>
            <a:ext cx="249798" cy="638176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761410" y="2086401"/>
            <a:ext cx="2497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오른쪽 대괄호 55"/>
          <p:cNvSpPr/>
          <p:nvPr/>
        </p:nvSpPr>
        <p:spPr>
          <a:xfrm flipH="1">
            <a:off x="1761410" y="3347992"/>
            <a:ext cx="249798" cy="508454"/>
          </a:xfrm>
          <a:prstGeom prst="rightBracket">
            <a:avLst>
              <a:gd name="adj" fmla="val 0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781424" y="1595899"/>
            <a:ext cx="3200963" cy="967715"/>
            <a:chOff x="3781424" y="1752653"/>
            <a:chExt cx="3200963" cy="967715"/>
          </a:xfrm>
        </p:grpSpPr>
        <p:grpSp>
          <p:nvGrpSpPr>
            <p:cNvPr id="47" name="그룹 46"/>
            <p:cNvGrpSpPr/>
            <p:nvPr/>
          </p:nvGrpSpPr>
          <p:grpSpPr>
            <a:xfrm>
              <a:off x="4162424" y="1752653"/>
              <a:ext cx="2819963" cy="967715"/>
              <a:chOff x="4438649" y="1571678"/>
              <a:chExt cx="2819963" cy="96771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5120723" y="1732247"/>
                <a:ext cx="1445727" cy="385452"/>
                <a:chOff x="4543399" y="2122772"/>
                <a:chExt cx="1445727" cy="385452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4543399" y="2124316"/>
                  <a:ext cx="385200" cy="38390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5603926" y="2122772"/>
                  <a:ext cx="385200" cy="38390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accent6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7" name="직선 연결선 16"/>
                <p:cNvCxnSpPr/>
                <p:nvPr/>
              </p:nvCxnSpPr>
              <p:spPr>
                <a:xfrm>
                  <a:off x="4929751" y="2305201"/>
                  <a:ext cx="670949" cy="0"/>
                </a:xfrm>
                <a:prstGeom prst="lin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accent6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6" name="모서리가 둥근 직사각형 35"/>
              <p:cNvSpPr/>
              <p:nvPr/>
            </p:nvSpPr>
            <p:spPr>
              <a:xfrm>
                <a:off x="4438649" y="1571678"/>
                <a:ext cx="2819963" cy="942922"/>
              </a:xfrm>
              <a:prstGeom prst="roundRect">
                <a:avLst>
                  <a:gd name="adj" fmla="val 832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690727" y="2170061"/>
                <a:ext cx="2303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Instruction duplication</a:t>
                </a:r>
                <a:endParaRPr lang="ko-KR" altLang="en-US" dirty="0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3781424" y="1897089"/>
              <a:ext cx="339726" cy="665885"/>
              <a:chOff x="3768724" y="1897089"/>
              <a:chExt cx="339726" cy="665885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3768724" y="2224114"/>
                <a:ext cx="3397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768724" y="1897089"/>
                <a:ext cx="3397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768724" y="2562974"/>
                <a:ext cx="3397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7" name="모서리가 둥근 직사각형 26"/>
          <p:cNvSpPr/>
          <p:nvPr/>
        </p:nvSpPr>
        <p:spPr>
          <a:xfrm>
            <a:off x="2044700" y="3184808"/>
            <a:ext cx="1689100" cy="32861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Memory </a:t>
            </a:r>
            <a:r>
              <a:rPr lang="en-US" altLang="ko-KR" dirty="0" smtClean="0"/>
              <a:t>Store</a:t>
            </a:r>
            <a:endParaRPr lang="en-US" altLang="ko-KR" dirty="0"/>
          </a:p>
        </p:txBody>
      </p:sp>
      <p:sp>
        <p:nvSpPr>
          <p:cNvPr id="29" name="TextBox 28"/>
          <p:cNvSpPr txBox="1"/>
          <p:nvPr/>
        </p:nvSpPr>
        <p:spPr>
          <a:xfrm>
            <a:off x="2090638" y="2786901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Non-Replicable</a:t>
            </a:r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3773805" y="2872196"/>
            <a:ext cx="3198495" cy="648632"/>
            <a:chOff x="3773805" y="3028950"/>
            <a:chExt cx="3198495" cy="648632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62425" y="3028950"/>
              <a:ext cx="2809875" cy="648632"/>
            </a:xfrm>
            <a:prstGeom prst="roundRect">
              <a:avLst>
                <a:gd name="adj" fmla="val 83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>
                  <a:solidFill>
                    <a:prstClr val="black"/>
                  </a:solidFill>
                </a:rPr>
                <a:t>Checking register operands</a:t>
              </a:r>
              <a:br>
                <a:rPr lang="en-US" altLang="ko-KR" dirty="0">
                  <a:solidFill>
                    <a:prstClr val="black"/>
                  </a:solidFill>
                </a:rPr>
              </a:br>
              <a:r>
                <a:rPr lang="en-US" altLang="ko-KR" dirty="0">
                  <a:solidFill>
                    <a:prstClr val="black"/>
                  </a:solidFill>
                </a:rPr>
                <a:t>before the store instruction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>
              <a:off x="3773805" y="3345180"/>
              <a:ext cx="358140" cy="167640"/>
            </a:xfrm>
            <a:custGeom>
              <a:avLst/>
              <a:gdLst>
                <a:gd name="connsiteX0" fmla="*/ 0 w 358140"/>
                <a:gd name="connsiteY0" fmla="*/ 167640 h 167640"/>
                <a:gd name="connsiteX1" fmla="*/ 160020 w 358140"/>
                <a:gd name="connsiteY1" fmla="*/ 167640 h 167640"/>
                <a:gd name="connsiteX2" fmla="*/ 160020 w 358140"/>
                <a:gd name="connsiteY2" fmla="*/ 0 h 167640"/>
                <a:gd name="connsiteX3" fmla="*/ 358140 w 358140"/>
                <a:gd name="connsiteY3" fmla="*/ 0 h 16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167640">
                  <a:moveTo>
                    <a:pt x="0" y="167640"/>
                  </a:moveTo>
                  <a:lnTo>
                    <a:pt x="160020" y="167640"/>
                  </a:lnTo>
                  <a:lnTo>
                    <a:pt x="160020" y="0"/>
                  </a:lnTo>
                  <a:lnTo>
                    <a:pt x="35814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773805" y="3724426"/>
            <a:ext cx="3208583" cy="443170"/>
            <a:chOff x="3773805" y="3881180"/>
            <a:chExt cx="3208583" cy="443170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172513" y="3881180"/>
              <a:ext cx="2809875" cy="443170"/>
            </a:xfrm>
            <a:prstGeom prst="roundRect">
              <a:avLst>
                <a:gd name="adj" fmla="val 83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solidFill>
                    <a:prstClr val="black"/>
                  </a:solidFill>
                </a:rPr>
                <a:t>Signature-based checking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flipV="1">
              <a:off x="3773805" y="4011064"/>
              <a:ext cx="358140" cy="103735"/>
            </a:xfrm>
            <a:custGeom>
              <a:avLst/>
              <a:gdLst>
                <a:gd name="connsiteX0" fmla="*/ 0 w 358140"/>
                <a:gd name="connsiteY0" fmla="*/ 167640 h 167640"/>
                <a:gd name="connsiteX1" fmla="*/ 160020 w 358140"/>
                <a:gd name="connsiteY1" fmla="*/ 167640 h 167640"/>
                <a:gd name="connsiteX2" fmla="*/ 160020 w 358140"/>
                <a:gd name="connsiteY2" fmla="*/ 0 h 167640"/>
                <a:gd name="connsiteX3" fmla="*/ 358140 w 358140"/>
                <a:gd name="connsiteY3" fmla="*/ 0 h 16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40" h="167640">
                  <a:moveTo>
                    <a:pt x="0" y="167640"/>
                  </a:moveTo>
                  <a:lnTo>
                    <a:pt x="160020" y="167640"/>
                  </a:lnTo>
                  <a:lnTo>
                    <a:pt x="160020" y="0"/>
                  </a:lnTo>
                  <a:lnTo>
                    <a:pt x="35814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886309" y="2716597"/>
            <a:ext cx="7359557" cy="1200329"/>
            <a:chOff x="1886309" y="2873351"/>
            <a:chExt cx="7359557" cy="1200329"/>
          </a:xfrm>
        </p:grpSpPr>
        <p:sp>
          <p:nvSpPr>
            <p:cNvPr id="20" name="TextBox 19"/>
            <p:cNvSpPr txBox="1"/>
            <p:nvPr/>
          </p:nvSpPr>
          <p:spPr>
            <a:xfrm>
              <a:off x="7029041" y="2873351"/>
              <a:ext cx="22168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Previous work (nZDC)</a:t>
              </a:r>
              <a:br>
                <a:rPr lang="en-US" altLang="ko-KR" dirty="0" smtClean="0"/>
              </a:br>
              <a:r>
                <a:rPr lang="en-US" altLang="ko-KR" dirty="0" smtClean="0"/>
                <a:t>already resolved its</a:t>
              </a:r>
              <a:br>
                <a:rPr lang="en-US" altLang="ko-KR" dirty="0" smtClean="0"/>
              </a:br>
              <a:r>
                <a:rPr lang="en-US" altLang="ko-KR" dirty="0" smtClean="0"/>
                <a:t>weakness </a:t>
              </a:r>
              <a:r>
                <a:rPr lang="en-US" altLang="ko-KR" baseline="30000" dirty="0" smtClean="0"/>
                <a:t>[Didehban 2016]</a:t>
              </a:r>
              <a:endParaRPr lang="de-DE" altLang="ko-KR" baseline="30000" dirty="0"/>
            </a:p>
            <a:p>
              <a:pPr algn="ctr"/>
              <a:endParaRPr lang="ko-KR" altLang="en-US" dirty="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886309" y="2979496"/>
              <a:ext cx="5182148" cy="744780"/>
            </a:xfrm>
            <a:prstGeom prst="roundRect">
              <a:avLst>
                <a:gd name="adj" fmla="val 2875"/>
              </a:avLst>
            </a:prstGeom>
            <a:solidFill>
              <a:srgbClr val="235D91">
                <a:alpha val="2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886309" y="3615131"/>
            <a:ext cx="6750619" cy="647716"/>
            <a:chOff x="1886309" y="3771885"/>
            <a:chExt cx="6750619" cy="647716"/>
          </a:xfrm>
        </p:grpSpPr>
        <p:sp>
          <p:nvSpPr>
            <p:cNvPr id="21" name="TextBox 20"/>
            <p:cNvSpPr txBox="1"/>
            <p:nvPr/>
          </p:nvSpPr>
          <p:spPr>
            <a:xfrm>
              <a:off x="7451987" y="3771885"/>
              <a:ext cx="11849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Domain of</a:t>
              </a:r>
              <a:br>
                <a:rPr lang="en-US" altLang="ko-KR" b="1" dirty="0" smtClean="0"/>
              </a:br>
              <a:r>
                <a:rPr lang="en-US" altLang="ko-KR" b="1" dirty="0" smtClean="0"/>
                <a:t>our work</a:t>
              </a:r>
              <a:endParaRPr lang="ko-KR" altLang="en-US" b="1" dirty="0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886309" y="3801273"/>
              <a:ext cx="5182148" cy="618328"/>
            </a:xfrm>
            <a:prstGeom prst="roundRect">
              <a:avLst>
                <a:gd name="adj" fmla="val 2875"/>
              </a:avLst>
            </a:prstGeom>
            <a:solidFill>
              <a:srgbClr val="902424">
                <a:alpha val="2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21228" y="4276790"/>
            <a:ext cx="894668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[Reis 2005</a:t>
            </a:r>
            <a:r>
              <a:rPr lang="en-US" altLang="ko-KR" sz="1050" dirty="0"/>
              <a:t>] </a:t>
            </a:r>
            <a:r>
              <a:rPr lang="en-US" altLang="ko-KR" sz="1050" dirty="0" smtClean="0"/>
              <a:t>REIS, </a:t>
            </a:r>
            <a:r>
              <a:rPr lang="en-US" altLang="ko-KR" sz="1050" dirty="0"/>
              <a:t>George A., et al. SWIFT: Software implemented fault tolerance. In: </a:t>
            </a:r>
            <a:r>
              <a:rPr lang="en-US" altLang="ko-KR" sz="1050" dirty="0" smtClean="0"/>
              <a:t>International </a:t>
            </a:r>
            <a:r>
              <a:rPr lang="en-US" altLang="ko-KR" sz="1050" dirty="0"/>
              <a:t>Symposium on Code Generation and Optimization. </a:t>
            </a:r>
            <a:r>
              <a:rPr lang="en-US" altLang="ko-KR" sz="1050" dirty="0" smtClean="0"/>
              <a:t> IEEE</a:t>
            </a:r>
            <a:r>
              <a:rPr lang="en-US" altLang="ko-KR" sz="1050" dirty="0"/>
              <a:t>, 2005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[Didehban 2016] DIDEHBAN</a:t>
            </a:r>
            <a:r>
              <a:rPr lang="en-US" altLang="ko-KR" sz="1050" dirty="0"/>
              <a:t>, Moslem; SHRIVASTAVA, Aviral. nZDC: A compiler technique for near zero silent data corruption. </a:t>
            </a:r>
            <a:r>
              <a:rPr lang="en-US" altLang="ko-KR" sz="1050" dirty="0" smtClean="0"/>
              <a:t/>
            </a:r>
            <a:br>
              <a:rPr lang="en-US" altLang="ko-KR" sz="1050" dirty="0" smtClean="0"/>
            </a:br>
            <a:r>
              <a:rPr lang="en-US" altLang="ko-KR" sz="1050" dirty="0" smtClean="0"/>
              <a:t>In</a:t>
            </a:r>
            <a:r>
              <a:rPr lang="en-US" altLang="ko-KR" sz="1050" dirty="0"/>
              <a:t>: 2016 53nd ACM/EDAC/IEEE Design Automation Conference (DAC). IEEE, 2016.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9864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5631180" y="1847883"/>
            <a:ext cx="2766060" cy="1114664"/>
          </a:xfrm>
          <a:prstGeom prst="roundRect">
            <a:avLst>
              <a:gd name="adj" fmla="val 778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3527583" y="1409971"/>
            <a:ext cx="2088833" cy="369332"/>
          </a:xfrm>
          <a:prstGeom prst="wedgeRoundRectCallout">
            <a:avLst>
              <a:gd name="adj1" fmla="val 95916"/>
              <a:gd name="adj2" fmla="val 85195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Initial passport: X</a:t>
            </a:r>
            <a:endParaRPr lang="ko-KR" altLang="en-US" dirty="0"/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3527583" y="1409971"/>
            <a:ext cx="2088833" cy="369332"/>
          </a:xfrm>
          <a:prstGeom prst="wedgeRoundRectCallout">
            <a:avLst>
              <a:gd name="adj1" fmla="val 95916"/>
              <a:gd name="adj2" fmla="val 85195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Initial</a:t>
            </a:r>
            <a:r>
              <a:rPr lang="en-US" altLang="ko-KR" dirty="0" smtClean="0"/>
              <a:t> </a:t>
            </a:r>
            <a:r>
              <a:rPr lang="en-US" altLang="ko-KR" dirty="0" smtClean="0"/>
              <a:t>passport: X</a:t>
            </a:r>
            <a:endParaRPr lang="ko-KR" alt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55555"/>
            <a:ext cx="8668164" cy="3615910"/>
          </a:xfrm>
        </p:spPr>
        <p:txBody>
          <a:bodyPr/>
          <a:lstStyle/>
          <a:p>
            <a:r>
              <a:rPr lang="en-US" b="0" dirty="0" smtClean="0"/>
              <a:t>SWIFT adopts control-flow checking by software-signature</a:t>
            </a:r>
            <a:r>
              <a:rPr lang="en-US" b="0" baseline="30000" dirty="0" smtClean="0"/>
              <a:t>[Oh 2002]</a:t>
            </a:r>
            <a:endParaRPr lang="de-DE" b="0" baseline="30000" dirty="0" smtClean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SWIFT: protection for control-flow instruction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9" name="TextBox 8"/>
          <p:cNvSpPr txBox="1"/>
          <p:nvPr/>
        </p:nvSpPr>
        <p:spPr>
          <a:xfrm>
            <a:off x="1282065" y="15071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X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82065" y="298385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Y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8190" y="1847883"/>
            <a:ext cx="1905000" cy="801053"/>
          </a:xfrm>
          <a:prstGeom prst="roundRect">
            <a:avLst>
              <a:gd name="adj" fmla="val 147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8190" y="3336998"/>
            <a:ext cx="1905000" cy="801053"/>
          </a:xfrm>
          <a:prstGeom prst="roundRect">
            <a:avLst>
              <a:gd name="adj" fmla="val 138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05120" y="226543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Jump    Y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710226" y="2645722"/>
            <a:ext cx="0" cy="36159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6585585" y="15071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85585" y="32962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Y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85680" y="230353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1F3763"/>
                </a:solidFill>
              </a:rPr>
              <a:t>Set_passport</a:t>
            </a:r>
            <a:r>
              <a:rPr lang="en-US" altLang="ko-KR" dirty="0" smtClean="0">
                <a:solidFill>
                  <a:srgbClr val="1F3763"/>
                </a:solidFill>
              </a:rPr>
              <a:t> (X </a:t>
            </a:r>
            <a:r>
              <a:rPr lang="en-US" altLang="ko-KR" dirty="0" smtClean="0">
                <a:solidFill>
                  <a:srgbClr val="1F3763"/>
                </a:solidFill>
                <a:sym typeface="Wingdings" panose="05000000000000000000" pitchFamily="2" charset="2"/>
              </a:rPr>
              <a:t> Y)</a:t>
            </a:r>
            <a:endParaRPr lang="en-US" altLang="ko-KR" dirty="0" smtClean="0">
              <a:solidFill>
                <a:srgbClr val="1F3763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013746" y="2973382"/>
            <a:ext cx="0" cy="36159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006899" y="3649418"/>
            <a:ext cx="2013693" cy="801053"/>
          </a:xfrm>
          <a:prstGeom prst="roundRect">
            <a:avLst>
              <a:gd name="adj" fmla="val 128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06899" y="363792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1F3763"/>
                </a:solidFill>
              </a:rPr>
              <a:t>Check_passport</a:t>
            </a:r>
            <a:r>
              <a:rPr lang="en-US" altLang="ko-KR" dirty="0" smtClean="0">
                <a:solidFill>
                  <a:srgbClr val="1F3763"/>
                </a:solidFill>
              </a:rPr>
              <a:t> (Y</a:t>
            </a:r>
            <a:r>
              <a:rPr lang="en-US" altLang="ko-KR" dirty="0" smtClean="0">
                <a:solidFill>
                  <a:srgbClr val="1F3763"/>
                </a:solidFill>
                <a:sym typeface="Wingdings" panose="05000000000000000000" pitchFamily="2" charset="2"/>
              </a:rPr>
              <a:t>)</a:t>
            </a:r>
            <a:endParaRPr lang="en-US" altLang="ko-KR" dirty="0" smtClean="0">
              <a:solidFill>
                <a:srgbClr val="1F3763"/>
              </a:solidFill>
            </a:endParaRPr>
          </a:p>
        </p:txBody>
      </p:sp>
      <p:sp>
        <p:nvSpPr>
          <p:cNvPr id="24" name="Freeform 68"/>
          <p:cNvSpPr/>
          <p:nvPr/>
        </p:nvSpPr>
        <p:spPr>
          <a:xfrm>
            <a:off x="1536634" y="1902552"/>
            <a:ext cx="347183" cy="381815"/>
          </a:xfrm>
          <a:custGeom>
            <a:avLst/>
            <a:gdLst>
              <a:gd name="connsiteX0" fmla="*/ 299755 w 576740"/>
              <a:gd name="connsiteY0" fmla="*/ 0 h 333889"/>
              <a:gd name="connsiteX1" fmla="*/ 15191 w 576740"/>
              <a:gd name="connsiteY1" fmla="*/ 83472 h 333889"/>
              <a:gd name="connsiteX2" fmla="*/ 576731 w 576740"/>
              <a:gd name="connsiteY2" fmla="*/ 91060 h 333889"/>
              <a:gd name="connsiteX3" fmla="*/ 14 w 576740"/>
              <a:gd name="connsiteY3" fmla="*/ 166944 h 333889"/>
              <a:gd name="connsiteX4" fmla="*/ 557760 w 576740"/>
              <a:gd name="connsiteY4" fmla="*/ 182121 h 333889"/>
              <a:gd name="connsiteX5" fmla="*/ 239048 w 576740"/>
              <a:gd name="connsiteY5" fmla="*/ 231445 h 333889"/>
              <a:gd name="connsiteX6" fmla="*/ 216283 w 576740"/>
              <a:gd name="connsiteY6" fmla="*/ 333889 h 333889"/>
              <a:gd name="connsiteX7" fmla="*/ 216283 w 576740"/>
              <a:gd name="connsiteY7" fmla="*/ 333889 h 333889"/>
              <a:gd name="connsiteX8" fmla="*/ 216283 w 576740"/>
              <a:gd name="connsiteY8" fmla="*/ 333889 h 333889"/>
              <a:gd name="connsiteX9" fmla="*/ 216283 w 576740"/>
              <a:gd name="connsiteY9" fmla="*/ 333889 h 333889"/>
              <a:gd name="connsiteX10" fmla="*/ 216283 w 576740"/>
              <a:gd name="connsiteY10" fmla="*/ 333889 h 333889"/>
              <a:gd name="connsiteX11" fmla="*/ 216283 w 576740"/>
              <a:gd name="connsiteY11" fmla="*/ 333889 h 333889"/>
              <a:gd name="connsiteX12" fmla="*/ 216283 w 576740"/>
              <a:gd name="connsiteY12" fmla="*/ 333889 h 333889"/>
              <a:gd name="connsiteX13" fmla="*/ 216283 w 576740"/>
              <a:gd name="connsiteY13" fmla="*/ 333889 h 333889"/>
              <a:gd name="connsiteX14" fmla="*/ 216283 w 576740"/>
              <a:gd name="connsiteY14" fmla="*/ 333889 h 333889"/>
              <a:gd name="connsiteX15" fmla="*/ 216283 w 576740"/>
              <a:gd name="connsiteY15" fmla="*/ 333889 h 333889"/>
              <a:gd name="connsiteX16" fmla="*/ 216283 w 576740"/>
              <a:gd name="connsiteY16" fmla="*/ 333889 h 333889"/>
              <a:gd name="connsiteX17" fmla="*/ 216283 w 576740"/>
              <a:gd name="connsiteY17" fmla="*/ 333889 h 333889"/>
              <a:gd name="connsiteX18" fmla="*/ 216283 w 576740"/>
              <a:gd name="connsiteY18" fmla="*/ 333889 h 333889"/>
              <a:gd name="connsiteX0" fmla="*/ 299755 w 582878"/>
              <a:gd name="connsiteY0" fmla="*/ 0 h 333889"/>
              <a:gd name="connsiteX1" fmla="*/ 576731 w 582878"/>
              <a:gd name="connsiteY1" fmla="*/ 91060 h 333889"/>
              <a:gd name="connsiteX2" fmla="*/ 14 w 582878"/>
              <a:gd name="connsiteY2" fmla="*/ 166944 h 333889"/>
              <a:gd name="connsiteX3" fmla="*/ 557760 w 582878"/>
              <a:gd name="connsiteY3" fmla="*/ 182121 h 333889"/>
              <a:gd name="connsiteX4" fmla="*/ 239048 w 582878"/>
              <a:gd name="connsiteY4" fmla="*/ 231445 h 333889"/>
              <a:gd name="connsiteX5" fmla="*/ 216283 w 582878"/>
              <a:gd name="connsiteY5" fmla="*/ 333889 h 333889"/>
              <a:gd name="connsiteX6" fmla="*/ 216283 w 582878"/>
              <a:gd name="connsiteY6" fmla="*/ 333889 h 333889"/>
              <a:gd name="connsiteX7" fmla="*/ 216283 w 582878"/>
              <a:gd name="connsiteY7" fmla="*/ 333889 h 333889"/>
              <a:gd name="connsiteX8" fmla="*/ 216283 w 582878"/>
              <a:gd name="connsiteY8" fmla="*/ 333889 h 333889"/>
              <a:gd name="connsiteX9" fmla="*/ 216283 w 582878"/>
              <a:gd name="connsiteY9" fmla="*/ 333889 h 333889"/>
              <a:gd name="connsiteX10" fmla="*/ 216283 w 582878"/>
              <a:gd name="connsiteY10" fmla="*/ 333889 h 333889"/>
              <a:gd name="connsiteX11" fmla="*/ 216283 w 582878"/>
              <a:gd name="connsiteY11" fmla="*/ 333889 h 333889"/>
              <a:gd name="connsiteX12" fmla="*/ 216283 w 582878"/>
              <a:gd name="connsiteY12" fmla="*/ 333889 h 333889"/>
              <a:gd name="connsiteX13" fmla="*/ 216283 w 582878"/>
              <a:gd name="connsiteY13" fmla="*/ 333889 h 333889"/>
              <a:gd name="connsiteX14" fmla="*/ 216283 w 582878"/>
              <a:gd name="connsiteY14" fmla="*/ 333889 h 333889"/>
              <a:gd name="connsiteX15" fmla="*/ 216283 w 582878"/>
              <a:gd name="connsiteY15" fmla="*/ 333889 h 333889"/>
              <a:gd name="connsiteX16" fmla="*/ 216283 w 582878"/>
              <a:gd name="connsiteY16" fmla="*/ 333889 h 333889"/>
              <a:gd name="connsiteX17" fmla="*/ 216283 w 582878"/>
              <a:gd name="connsiteY17" fmla="*/ 333889 h 333889"/>
              <a:gd name="connsiteX0" fmla="*/ 304204 w 565821"/>
              <a:gd name="connsiteY0" fmla="*/ 0 h 333889"/>
              <a:gd name="connsiteX1" fmla="*/ 4463 w 565821"/>
              <a:gd name="connsiteY1" fmla="*/ 166944 h 333889"/>
              <a:gd name="connsiteX2" fmla="*/ 562209 w 565821"/>
              <a:gd name="connsiteY2" fmla="*/ 182121 h 333889"/>
              <a:gd name="connsiteX3" fmla="*/ 243497 w 565821"/>
              <a:gd name="connsiteY3" fmla="*/ 231445 h 333889"/>
              <a:gd name="connsiteX4" fmla="*/ 220732 w 565821"/>
              <a:gd name="connsiteY4" fmla="*/ 333889 h 333889"/>
              <a:gd name="connsiteX5" fmla="*/ 220732 w 565821"/>
              <a:gd name="connsiteY5" fmla="*/ 333889 h 333889"/>
              <a:gd name="connsiteX6" fmla="*/ 220732 w 565821"/>
              <a:gd name="connsiteY6" fmla="*/ 333889 h 333889"/>
              <a:gd name="connsiteX7" fmla="*/ 220732 w 565821"/>
              <a:gd name="connsiteY7" fmla="*/ 333889 h 333889"/>
              <a:gd name="connsiteX8" fmla="*/ 220732 w 565821"/>
              <a:gd name="connsiteY8" fmla="*/ 333889 h 333889"/>
              <a:gd name="connsiteX9" fmla="*/ 220732 w 565821"/>
              <a:gd name="connsiteY9" fmla="*/ 333889 h 333889"/>
              <a:gd name="connsiteX10" fmla="*/ 220732 w 565821"/>
              <a:gd name="connsiteY10" fmla="*/ 333889 h 333889"/>
              <a:gd name="connsiteX11" fmla="*/ 220732 w 565821"/>
              <a:gd name="connsiteY11" fmla="*/ 333889 h 333889"/>
              <a:gd name="connsiteX12" fmla="*/ 220732 w 565821"/>
              <a:gd name="connsiteY12" fmla="*/ 333889 h 333889"/>
              <a:gd name="connsiteX13" fmla="*/ 220732 w 565821"/>
              <a:gd name="connsiteY13" fmla="*/ 333889 h 333889"/>
              <a:gd name="connsiteX14" fmla="*/ 220732 w 565821"/>
              <a:gd name="connsiteY14" fmla="*/ 333889 h 333889"/>
              <a:gd name="connsiteX15" fmla="*/ 220732 w 565821"/>
              <a:gd name="connsiteY15" fmla="*/ 333889 h 333889"/>
              <a:gd name="connsiteX16" fmla="*/ 220732 w 565821"/>
              <a:gd name="connsiteY16" fmla="*/ 333889 h 333889"/>
              <a:gd name="connsiteX0" fmla="*/ 310754 w 572551"/>
              <a:gd name="connsiteY0" fmla="*/ 0 h 333889"/>
              <a:gd name="connsiteX1" fmla="*/ 4369 w 572551"/>
              <a:gd name="connsiteY1" fmla="*/ 122079 h 333889"/>
              <a:gd name="connsiteX2" fmla="*/ 568759 w 572551"/>
              <a:gd name="connsiteY2" fmla="*/ 182121 h 333889"/>
              <a:gd name="connsiteX3" fmla="*/ 250047 w 572551"/>
              <a:gd name="connsiteY3" fmla="*/ 231445 h 333889"/>
              <a:gd name="connsiteX4" fmla="*/ 227282 w 572551"/>
              <a:gd name="connsiteY4" fmla="*/ 333889 h 333889"/>
              <a:gd name="connsiteX5" fmla="*/ 227282 w 572551"/>
              <a:gd name="connsiteY5" fmla="*/ 333889 h 333889"/>
              <a:gd name="connsiteX6" fmla="*/ 227282 w 572551"/>
              <a:gd name="connsiteY6" fmla="*/ 333889 h 333889"/>
              <a:gd name="connsiteX7" fmla="*/ 227282 w 572551"/>
              <a:gd name="connsiteY7" fmla="*/ 333889 h 333889"/>
              <a:gd name="connsiteX8" fmla="*/ 227282 w 572551"/>
              <a:gd name="connsiteY8" fmla="*/ 333889 h 333889"/>
              <a:gd name="connsiteX9" fmla="*/ 227282 w 572551"/>
              <a:gd name="connsiteY9" fmla="*/ 333889 h 333889"/>
              <a:gd name="connsiteX10" fmla="*/ 227282 w 572551"/>
              <a:gd name="connsiteY10" fmla="*/ 333889 h 333889"/>
              <a:gd name="connsiteX11" fmla="*/ 227282 w 572551"/>
              <a:gd name="connsiteY11" fmla="*/ 333889 h 333889"/>
              <a:gd name="connsiteX12" fmla="*/ 227282 w 572551"/>
              <a:gd name="connsiteY12" fmla="*/ 333889 h 333889"/>
              <a:gd name="connsiteX13" fmla="*/ 227282 w 572551"/>
              <a:gd name="connsiteY13" fmla="*/ 333889 h 333889"/>
              <a:gd name="connsiteX14" fmla="*/ 227282 w 572551"/>
              <a:gd name="connsiteY14" fmla="*/ 333889 h 333889"/>
              <a:gd name="connsiteX15" fmla="*/ 227282 w 572551"/>
              <a:gd name="connsiteY15" fmla="*/ 333889 h 333889"/>
              <a:gd name="connsiteX16" fmla="*/ 227282 w 572551"/>
              <a:gd name="connsiteY16" fmla="*/ 333889 h 333889"/>
              <a:gd name="connsiteX0" fmla="*/ 311579 w 599716"/>
              <a:gd name="connsiteY0" fmla="*/ 0 h 333889"/>
              <a:gd name="connsiteX1" fmla="*/ 5194 w 599716"/>
              <a:gd name="connsiteY1" fmla="*/ 122079 h 333889"/>
              <a:gd name="connsiteX2" fmla="*/ 596161 w 599716"/>
              <a:gd name="connsiteY2" fmla="*/ 155202 h 333889"/>
              <a:gd name="connsiteX3" fmla="*/ 250872 w 599716"/>
              <a:gd name="connsiteY3" fmla="*/ 231445 h 333889"/>
              <a:gd name="connsiteX4" fmla="*/ 228107 w 599716"/>
              <a:gd name="connsiteY4" fmla="*/ 333889 h 333889"/>
              <a:gd name="connsiteX5" fmla="*/ 228107 w 599716"/>
              <a:gd name="connsiteY5" fmla="*/ 333889 h 333889"/>
              <a:gd name="connsiteX6" fmla="*/ 228107 w 599716"/>
              <a:gd name="connsiteY6" fmla="*/ 333889 h 333889"/>
              <a:gd name="connsiteX7" fmla="*/ 228107 w 599716"/>
              <a:gd name="connsiteY7" fmla="*/ 333889 h 333889"/>
              <a:gd name="connsiteX8" fmla="*/ 228107 w 599716"/>
              <a:gd name="connsiteY8" fmla="*/ 333889 h 333889"/>
              <a:gd name="connsiteX9" fmla="*/ 228107 w 599716"/>
              <a:gd name="connsiteY9" fmla="*/ 333889 h 333889"/>
              <a:gd name="connsiteX10" fmla="*/ 228107 w 599716"/>
              <a:gd name="connsiteY10" fmla="*/ 333889 h 333889"/>
              <a:gd name="connsiteX11" fmla="*/ 228107 w 599716"/>
              <a:gd name="connsiteY11" fmla="*/ 333889 h 333889"/>
              <a:gd name="connsiteX12" fmla="*/ 228107 w 599716"/>
              <a:gd name="connsiteY12" fmla="*/ 333889 h 333889"/>
              <a:gd name="connsiteX13" fmla="*/ 228107 w 599716"/>
              <a:gd name="connsiteY13" fmla="*/ 333889 h 333889"/>
              <a:gd name="connsiteX14" fmla="*/ 228107 w 599716"/>
              <a:gd name="connsiteY14" fmla="*/ 333889 h 333889"/>
              <a:gd name="connsiteX15" fmla="*/ 228107 w 599716"/>
              <a:gd name="connsiteY15" fmla="*/ 333889 h 333889"/>
              <a:gd name="connsiteX16" fmla="*/ 228107 w 599716"/>
              <a:gd name="connsiteY16" fmla="*/ 333889 h 333889"/>
              <a:gd name="connsiteX0" fmla="*/ 311579 w 599046"/>
              <a:gd name="connsiteY0" fmla="*/ 0 h 333889"/>
              <a:gd name="connsiteX1" fmla="*/ 5194 w 599046"/>
              <a:gd name="connsiteY1" fmla="*/ 122079 h 333889"/>
              <a:gd name="connsiteX2" fmla="*/ 596161 w 599046"/>
              <a:gd name="connsiteY2" fmla="*/ 155202 h 333889"/>
              <a:gd name="connsiteX3" fmla="*/ 230940 w 599046"/>
              <a:gd name="connsiteY3" fmla="*/ 222472 h 333889"/>
              <a:gd name="connsiteX4" fmla="*/ 228107 w 599046"/>
              <a:gd name="connsiteY4" fmla="*/ 333889 h 333889"/>
              <a:gd name="connsiteX5" fmla="*/ 228107 w 599046"/>
              <a:gd name="connsiteY5" fmla="*/ 333889 h 333889"/>
              <a:gd name="connsiteX6" fmla="*/ 228107 w 599046"/>
              <a:gd name="connsiteY6" fmla="*/ 333889 h 333889"/>
              <a:gd name="connsiteX7" fmla="*/ 228107 w 599046"/>
              <a:gd name="connsiteY7" fmla="*/ 333889 h 333889"/>
              <a:gd name="connsiteX8" fmla="*/ 228107 w 599046"/>
              <a:gd name="connsiteY8" fmla="*/ 333889 h 333889"/>
              <a:gd name="connsiteX9" fmla="*/ 228107 w 599046"/>
              <a:gd name="connsiteY9" fmla="*/ 333889 h 333889"/>
              <a:gd name="connsiteX10" fmla="*/ 228107 w 599046"/>
              <a:gd name="connsiteY10" fmla="*/ 333889 h 333889"/>
              <a:gd name="connsiteX11" fmla="*/ 228107 w 599046"/>
              <a:gd name="connsiteY11" fmla="*/ 333889 h 333889"/>
              <a:gd name="connsiteX12" fmla="*/ 228107 w 599046"/>
              <a:gd name="connsiteY12" fmla="*/ 333889 h 333889"/>
              <a:gd name="connsiteX13" fmla="*/ 228107 w 599046"/>
              <a:gd name="connsiteY13" fmla="*/ 333889 h 333889"/>
              <a:gd name="connsiteX14" fmla="*/ 228107 w 599046"/>
              <a:gd name="connsiteY14" fmla="*/ 333889 h 333889"/>
              <a:gd name="connsiteX15" fmla="*/ 228107 w 599046"/>
              <a:gd name="connsiteY15" fmla="*/ 333889 h 333889"/>
              <a:gd name="connsiteX16" fmla="*/ 228107 w 599046"/>
              <a:gd name="connsiteY16" fmla="*/ 333889 h 333889"/>
              <a:gd name="connsiteX0" fmla="*/ 311579 w 599046"/>
              <a:gd name="connsiteY0" fmla="*/ 0 h 289023"/>
              <a:gd name="connsiteX1" fmla="*/ 5194 w 599046"/>
              <a:gd name="connsiteY1" fmla="*/ 77213 h 289023"/>
              <a:gd name="connsiteX2" fmla="*/ 596161 w 599046"/>
              <a:gd name="connsiteY2" fmla="*/ 110336 h 289023"/>
              <a:gd name="connsiteX3" fmla="*/ 230940 w 599046"/>
              <a:gd name="connsiteY3" fmla="*/ 177606 h 289023"/>
              <a:gd name="connsiteX4" fmla="*/ 228107 w 599046"/>
              <a:gd name="connsiteY4" fmla="*/ 289023 h 289023"/>
              <a:gd name="connsiteX5" fmla="*/ 228107 w 599046"/>
              <a:gd name="connsiteY5" fmla="*/ 289023 h 289023"/>
              <a:gd name="connsiteX6" fmla="*/ 228107 w 599046"/>
              <a:gd name="connsiteY6" fmla="*/ 289023 h 289023"/>
              <a:gd name="connsiteX7" fmla="*/ 228107 w 599046"/>
              <a:gd name="connsiteY7" fmla="*/ 289023 h 289023"/>
              <a:gd name="connsiteX8" fmla="*/ 228107 w 599046"/>
              <a:gd name="connsiteY8" fmla="*/ 289023 h 289023"/>
              <a:gd name="connsiteX9" fmla="*/ 228107 w 599046"/>
              <a:gd name="connsiteY9" fmla="*/ 289023 h 289023"/>
              <a:gd name="connsiteX10" fmla="*/ 228107 w 599046"/>
              <a:gd name="connsiteY10" fmla="*/ 289023 h 289023"/>
              <a:gd name="connsiteX11" fmla="*/ 228107 w 599046"/>
              <a:gd name="connsiteY11" fmla="*/ 289023 h 289023"/>
              <a:gd name="connsiteX12" fmla="*/ 228107 w 599046"/>
              <a:gd name="connsiteY12" fmla="*/ 289023 h 289023"/>
              <a:gd name="connsiteX13" fmla="*/ 228107 w 599046"/>
              <a:gd name="connsiteY13" fmla="*/ 289023 h 289023"/>
              <a:gd name="connsiteX14" fmla="*/ 228107 w 599046"/>
              <a:gd name="connsiteY14" fmla="*/ 289023 h 289023"/>
              <a:gd name="connsiteX15" fmla="*/ 228107 w 599046"/>
              <a:gd name="connsiteY15" fmla="*/ 289023 h 289023"/>
              <a:gd name="connsiteX16" fmla="*/ 228107 w 599046"/>
              <a:gd name="connsiteY16" fmla="*/ 289023 h 289023"/>
              <a:gd name="connsiteX0" fmla="*/ 311579 w 615182"/>
              <a:gd name="connsiteY0" fmla="*/ 0 h 289023"/>
              <a:gd name="connsiteX1" fmla="*/ 5194 w 615182"/>
              <a:gd name="connsiteY1" fmla="*/ 77213 h 289023"/>
              <a:gd name="connsiteX2" fmla="*/ 504577 w 615182"/>
              <a:gd name="connsiteY2" fmla="*/ 97962 h 289023"/>
              <a:gd name="connsiteX3" fmla="*/ 596161 w 615182"/>
              <a:gd name="connsiteY3" fmla="*/ 110336 h 289023"/>
              <a:gd name="connsiteX4" fmla="*/ 230940 w 615182"/>
              <a:gd name="connsiteY4" fmla="*/ 177606 h 289023"/>
              <a:gd name="connsiteX5" fmla="*/ 228107 w 615182"/>
              <a:gd name="connsiteY5" fmla="*/ 289023 h 289023"/>
              <a:gd name="connsiteX6" fmla="*/ 228107 w 615182"/>
              <a:gd name="connsiteY6" fmla="*/ 289023 h 289023"/>
              <a:gd name="connsiteX7" fmla="*/ 228107 w 615182"/>
              <a:gd name="connsiteY7" fmla="*/ 289023 h 289023"/>
              <a:gd name="connsiteX8" fmla="*/ 228107 w 615182"/>
              <a:gd name="connsiteY8" fmla="*/ 289023 h 289023"/>
              <a:gd name="connsiteX9" fmla="*/ 228107 w 615182"/>
              <a:gd name="connsiteY9" fmla="*/ 289023 h 289023"/>
              <a:gd name="connsiteX10" fmla="*/ 228107 w 615182"/>
              <a:gd name="connsiteY10" fmla="*/ 289023 h 289023"/>
              <a:gd name="connsiteX11" fmla="*/ 228107 w 615182"/>
              <a:gd name="connsiteY11" fmla="*/ 289023 h 289023"/>
              <a:gd name="connsiteX12" fmla="*/ 228107 w 615182"/>
              <a:gd name="connsiteY12" fmla="*/ 289023 h 289023"/>
              <a:gd name="connsiteX13" fmla="*/ 228107 w 615182"/>
              <a:gd name="connsiteY13" fmla="*/ 289023 h 289023"/>
              <a:gd name="connsiteX14" fmla="*/ 228107 w 615182"/>
              <a:gd name="connsiteY14" fmla="*/ 289023 h 289023"/>
              <a:gd name="connsiteX15" fmla="*/ 228107 w 615182"/>
              <a:gd name="connsiteY15" fmla="*/ 289023 h 289023"/>
              <a:gd name="connsiteX16" fmla="*/ 228107 w 615182"/>
              <a:gd name="connsiteY16" fmla="*/ 289023 h 289023"/>
              <a:gd name="connsiteX17" fmla="*/ 228107 w 615182"/>
              <a:gd name="connsiteY17" fmla="*/ 289023 h 289023"/>
              <a:gd name="connsiteX0" fmla="*/ 330383 w 632568"/>
              <a:gd name="connsiteY0" fmla="*/ 0 h 289023"/>
              <a:gd name="connsiteX1" fmla="*/ 23998 w 632568"/>
              <a:gd name="connsiteY1" fmla="*/ 77213 h 289023"/>
              <a:gd name="connsiteX2" fmla="*/ 76322 w 632568"/>
              <a:gd name="connsiteY2" fmla="*/ 88889 h 289023"/>
              <a:gd name="connsiteX3" fmla="*/ 523381 w 632568"/>
              <a:gd name="connsiteY3" fmla="*/ 97962 h 289023"/>
              <a:gd name="connsiteX4" fmla="*/ 614965 w 632568"/>
              <a:gd name="connsiteY4" fmla="*/ 110336 h 289023"/>
              <a:gd name="connsiteX5" fmla="*/ 249744 w 632568"/>
              <a:gd name="connsiteY5" fmla="*/ 177606 h 289023"/>
              <a:gd name="connsiteX6" fmla="*/ 246911 w 632568"/>
              <a:gd name="connsiteY6" fmla="*/ 289023 h 289023"/>
              <a:gd name="connsiteX7" fmla="*/ 246911 w 632568"/>
              <a:gd name="connsiteY7" fmla="*/ 289023 h 289023"/>
              <a:gd name="connsiteX8" fmla="*/ 246911 w 632568"/>
              <a:gd name="connsiteY8" fmla="*/ 289023 h 289023"/>
              <a:gd name="connsiteX9" fmla="*/ 246911 w 632568"/>
              <a:gd name="connsiteY9" fmla="*/ 289023 h 289023"/>
              <a:gd name="connsiteX10" fmla="*/ 246911 w 632568"/>
              <a:gd name="connsiteY10" fmla="*/ 289023 h 289023"/>
              <a:gd name="connsiteX11" fmla="*/ 246911 w 632568"/>
              <a:gd name="connsiteY11" fmla="*/ 289023 h 289023"/>
              <a:gd name="connsiteX12" fmla="*/ 246911 w 632568"/>
              <a:gd name="connsiteY12" fmla="*/ 289023 h 289023"/>
              <a:gd name="connsiteX13" fmla="*/ 246911 w 632568"/>
              <a:gd name="connsiteY13" fmla="*/ 289023 h 289023"/>
              <a:gd name="connsiteX14" fmla="*/ 246911 w 632568"/>
              <a:gd name="connsiteY14" fmla="*/ 289023 h 289023"/>
              <a:gd name="connsiteX15" fmla="*/ 246911 w 632568"/>
              <a:gd name="connsiteY15" fmla="*/ 289023 h 289023"/>
              <a:gd name="connsiteX16" fmla="*/ 246911 w 632568"/>
              <a:gd name="connsiteY16" fmla="*/ 289023 h 289023"/>
              <a:gd name="connsiteX17" fmla="*/ 246911 w 632568"/>
              <a:gd name="connsiteY17" fmla="*/ 289023 h 289023"/>
              <a:gd name="connsiteX18" fmla="*/ 246911 w 632568"/>
              <a:gd name="connsiteY18" fmla="*/ 289023 h 289023"/>
              <a:gd name="connsiteX0" fmla="*/ 330383 w 617213"/>
              <a:gd name="connsiteY0" fmla="*/ 0 h 289023"/>
              <a:gd name="connsiteX1" fmla="*/ 23998 w 617213"/>
              <a:gd name="connsiteY1" fmla="*/ 77213 h 289023"/>
              <a:gd name="connsiteX2" fmla="*/ 76322 w 617213"/>
              <a:gd name="connsiteY2" fmla="*/ 88889 h 289023"/>
              <a:gd name="connsiteX3" fmla="*/ 52790 w 617213"/>
              <a:gd name="connsiteY3" fmla="*/ 131990 h 289023"/>
              <a:gd name="connsiteX4" fmla="*/ 614965 w 617213"/>
              <a:gd name="connsiteY4" fmla="*/ 110336 h 289023"/>
              <a:gd name="connsiteX5" fmla="*/ 249744 w 617213"/>
              <a:gd name="connsiteY5" fmla="*/ 177606 h 289023"/>
              <a:gd name="connsiteX6" fmla="*/ 246911 w 617213"/>
              <a:gd name="connsiteY6" fmla="*/ 289023 h 289023"/>
              <a:gd name="connsiteX7" fmla="*/ 246911 w 617213"/>
              <a:gd name="connsiteY7" fmla="*/ 289023 h 289023"/>
              <a:gd name="connsiteX8" fmla="*/ 246911 w 617213"/>
              <a:gd name="connsiteY8" fmla="*/ 289023 h 289023"/>
              <a:gd name="connsiteX9" fmla="*/ 246911 w 617213"/>
              <a:gd name="connsiteY9" fmla="*/ 289023 h 289023"/>
              <a:gd name="connsiteX10" fmla="*/ 246911 w 617213"/>
              <a:gd name="connsiteY10" fmla="*/ 289023 h 289023"/>
              <a:gd name="connsiteX11" fmla="*/ 246911 w 617213"/>
              <a:gd name="connsiteY11" fmla="*/ 289023 h 289023"/>
              <a:gd name="connsiteX12" fmla="*/ 246911 w 617213"/>
              <a:gd name="connsiteY12" fmla="*/ 289023 h 289023"/>
              <a:gd name="connsiteX13" fmla="*/ 246911 w 617213"/>
              <a:gd name="connsiteY13" fmla="*/ 289023 h 289023"/>
              <a:gd name="connsiteX14" fmla="*/ 246911 w 617213"/>
              <a:gd name="connsiteY14" fmla="*/ 289023 h 289023"/>
              <a:gd name="connsiteX15" fmla="*/ 246911 w 617213"/>
              <a:gd name="connsiteY15" fmla="*/ 289023 h 289023"/>
              <a:gd name="connsiteX16" fmla="*/ 246911 w 617213"/>
              <a:gd name="connsiteY16" fmla="*/ 289023 h 289023"/>
              <a:gd name="connsiteX17" fmla="*/ 246911 w 617213"/>
              <a:gd name="connsiteY17" fmla="*/ 289023 h 289023"/>
              <a:gd name="connsiteX18" fmla="*/ 246911 w 617213"/>
              <a:gd name="connsiteY18" fmla="*/ 289023 h 289023"/>
              <a:gd name="connsiteX0" fmla="*/ 312839 w 641531"/>
              <a:gd name="connsiteY0" fmla="*/ 0 h 289023"/>
              <a:gd name="connsiteX1" fmla="*/ 6454 w 641531"/>
              <a:gd name="connsiteY1" fmla="*/ 77213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839 w 641531"/>
              <a:gd name="connsiteY0" fmla="*/ 0 h 289023"/>
              <a:gd name="connsiteX1" fmla="*/ 6452 w 641531"/>
              <a:gd name="connsiteY1" fmla="*/ 56797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044 w 617386"/>
              <a:gd name="connsiteY0" fmla="*/ 0 h 289023"/>
              <a:gd name="connsiteX1" fmla="*/ 5657 w 617386"/>
              <a:gd name="connsiteY1" fmla="*/ 56797 h 289023"/>
              <a:gd name="connsiteX2" fmla="*/ 610924 w 617386"/>
              <a:gd name="connsiteY2" fmla="*/ 70740 h 289023"/>
              <a:gd name="connsiteX3" fmla="*/ 34451 w 617386"/>
              <a:gd name="connsiteY3" fmla="*/ 131990 h 289023"/>
              <a:gd name="connsiteX4" fmla="*/ 596626 w 617386"/>
              <a:gd name="connsiteY4" fmla="*/ 110336 h 289023"/>
              <a:gd name="connsiteX5" fmla="*/ 231405 w 617386"/>
              <a:gd name="connsiteY5" fmla="*/ 177606 h 289023"/>
              <a:gd name="connsiteX6" fmla="*/ 228572 w 617386"/>
              <a:gd name="connsiteY6" fmla="*/ 289023 h 289023"/>
              <a:gd name="connsiteX7" fmla="*/ 228572 w 617386"/>
              <a:gd name="connsiteY7" fmla="*/ 289023 h 289023"/>
              <a:gd name="connsiteX8" fmla="*/ 228572 w 617386"/>
              <a:gd name="connsiteY8" fmla="*/ 289023 h 289023"/>
              <a:gd name="connsiteX9" fmla="*/ 228572 w 617386"/>
              <a:gd name="connsiteY9" fmla="*/ 289023 h 289023"/>
              <a:gd name="connsiteX10" fmla="*/ 228572 w 617386"/>
              <a:gd name="connsiteY10" fmla="*/ 289023 h 289023"/>
              <a:gd name="connsiteX11" fmla="*/ 228572 w 617386"/>
              <a:gd name="connsiteY11" fmla="*/ 289023 h 289023"/>
              <a:gd name="connsiteX12" fmla="*/ 228572 w 617386"/>
              <a:gd name="connsiteY12" fmla="*/ 289023 h 289023"/>
              <a:gd name="connsiteX13" fmla="*/ 228572 w 617386"/>
              <a:gd name="connsiteY13" fmla="*/ 289023 h 289023"/>
              <a:gd name="connsiteX14" fmla="*/ 228572 w 617386"/>
              <a:gd name="connsiteY14" fmla="*/ 289023 h 289023"/>
              <a:gd name="connsiteX15" fmla="*/ 228572 w 617386"/>
              <a:gd name="connsiteY15" fmla="*/ 289023 h 289023"/>
              <a:gd name="connsiteX16" fmla="*/ 228572 w 617386"/>
              <a:gd name="connsiteY16" fmla="*/ 289023 h 289023"/>
              <a:gd name="connsiteX17" fmla="*/ 228572 w 617386"/>
              <a:gd name="connsiteY17" fmla="*/ 289023 h 289023"/>
              <a:gd name="connsiteX18" fmla="*/ 228572 w 617386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37558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66703 w 617391"/>
              <a:gd name="connsiteY5" fmla="*/ 200291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1664 w 605341"/>
              <a:gd name="connsiteY0" fmla="*/ 0 h 289023"/>
              <a:gd name="connsiteX1" fmla="*/ 5277 w 605341"/>
              <a:gd name="connsiteY1" fmla="*/ 56797 h 289023"/>
              <a:gd name="connsiteX2" fmla="*/ 598780 w 605341"/>
              <a:gd name="connsiteY2" fmla="*/ 79814 h 289023"/>
              <a:gd name="connsiteX3" fmla="*/ 34071 w 605341"/>
              <a:gd name="connsiteY3" fmla="*/ 131990 h 289023"/>
              <a:gd name="connsiteX4" fmla="*/ 572714 w 605341"/>
              <a:gd name="connsiteY4" fmla="*/ 155705 h 289023"/>
              <a:gd name="connsiteX5" fmla="*/ 266323 w 605341"/>
              <a:gd name="connsiteY5" fmla="*/ 200291 h 289023"/>
              <a:gd name="connsiteX6" fmla="*/ 228192 w 605341"/>
              <a:gd name="connsiteY6" fmla="*/ 289023 h 289023"/>
              <a:gd name="connsiteX7" fmla="*/ 228192 w 605341"/>
              <a:gd name="connsiteY7" fmla="*/ 289023 h 289023"/>
              <a:gd name="connsiteX8" fmla="*/ 228192 w 605341"/>
              <a:gd name="connsiteY8" fmla="*/ 289023 h 289023"/>
              <a:gd name="connsiteX9" fmla="*/ 228192 w 605341"/>
              <a:gd name="connsiteY9" fmla="*/ 289023 h 289023"/>
              <a:gd name="connsiteX10" fmla="*/ 228192 w 605341"/>
              <a:gd name="connsiteY10" fmla="*/ 289023 h 289023"/>
              <a:gd name="connsiteX11" fmla="*/ 228192 w 605341"/>
              <a:gd name="connsiteY11" fmla="*/ 289023 h 289023"/>
              <a:gd name="connsiteX12" fmla="*/ 228192 w 605341"/>
              <a:gd name="connsiteY12" fmla="*/ 289023 h 289023"/>
              <a:gd name="connsiteX13" fmla="*/ 228192 w 605341"/>
              <a:gd name="connsiteY13" fmla="*/ 289023 h 289023"/>
              <a:gd name="connsiteX14" fmla="*/ 228192 w 605341"/>
              <a:gd name="connsiteY14" fmla="*/ 289023 h 289023"/>
              <a:gd name="connsiteX15" fmla="*/ 228192 w 605341"/>
              <a:gd name="connsiteY15" fmla="*/ 289023 h 289023"/>
              <a:gd name="connsiteX16" fmla="*/ 228192 w 605341"/>
              <a:gd name="connsiteY16" fmla="*/ 289023 h 289023"/>
              <a:gd name="connsiteX17" fmla="*/ 228192 w 605341"/>
              <a:gd name="connsiteY17" fmla="*/ 289023 h 289023"/>
              <a:gd name="connsiteX18" fmla="*/ 228192 w 605341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3646" h="289023">
                <a:moveTo>
                  <a:pt x="306387" y="0"/>
                </a:moveTo>
                <a:cubicBezTo>
                  <a:pt x="243941" y="34780"/>
                  <a:pt x="-795" y="32154"/>
                  <a:pt x="0" y="56797"/>
                </a:cubicBezTo>
                <a:cubicBezTo>
                  <a:pt x="795" y="81440"/>
                  <a:pt x="604392" y="58208"/>
                  <a:pt x="593503" y="79814"/>
                </a:cubicBezTo>
                <a:cubicBezTo>
                  <a:pt x="594377" y="108224"/>
                  <a:pt x="68432" y="94389"/>
                  <a:pt x="28794" y="131990"/>
                </a:cubicBezTo>
                <a:cubicBezTo>
                  <a:pt x="24451" y="160517"/>
                  <a:pt x="564024" y="137517"/>
                  <a:pt x="567437" y="155705"/>
                </a:cubicBezTo>
                <a:cubicBezTo>
                  <a:pt x="570850" y="173893"/>
                  <a:pt x="318466" y="178071"/>
                  <a:pt x="261046" y="200291"/>
                </a:cubicBezTo>
                <a:cubicBezTo>
                  <a:pt x="203626" y="222511"/>
                  <a:pt x="222915" y="289023"/>
                  <a:pt x="222915" y="289023"/>
                </a:cubicBez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headEnd type="none" w="sm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/>
          </a:p>
        </p:txBody>
      </p:sp>
      <p:sp>
        <p:nvSpPr>
          <p:cNvPr id="25" name="Freeform 68"/>
          <p:cNvSpPr/>
          <p:nvPr/>
        </p:nvSpPr>
        <p:spPr>
          <a:xfrm>
            <a:off x="1536633" y="3567391"/>
            <a:ext cx="347183" cy="381815"/>
          </a:xfrm>
          <a:custGeom>
            <a:avLst/>
            <a:gdLst>
              <a:gd name="connsiteX0" fmla="*/ 299755 w 576740"/>
              <a:gd name="connsiteY0" fmla="*/ 0 h 333889"/>
              <a:gd name="connsiteX1" fmla="*/ 15191 w 576740"/>
              <a:gd name="connsiteY1" fmla="*/ 83472 h 333889"/>
              <a:gd name="connsiteX2" fmla="*/ 576731 w 576740"/>
              <a:gd name="connsiteY2" fmla="*/ 91060 h 333889"/>
              <a:gd name="connsiteX3" fmla="*/ 14 w 576740"/>
              <a:gd name="connsiteY3" fmla="*/ 166944 h 333889"/>
              <a:gd name="connsiteX4" fmla="*/ 557760 w 576740"/>
              <a:gd name="connsiteY4" fmla="*/ 182121 h 333889"/>
              <a:gd name="connsiteX5" fmla="*/ 239048 w 576740"/>
              <a:gd name="connsiteY5" fmla="*/ 231445 h 333889"/>
              <a:gd name="connsiteX6" fmla="*/ 216283 w 576740"/>
              <a:gd name="connsiteY6" fmla="*/ 333889 h 333889"/>
              <a:gd name="connsiteX7" fmla="*/ 216283 w 576740"/>
              <a:gd name="connsiteY7" fmla="*/ 333889 h 333889"/>
              <a:gd name="connsiteX8" fmla="*/ 216283 w 576740"/>
              <a:gd name="connsiteY8" fmla="*/ 333889 h 333889"/>
              <a:gd name="connsiteX9" fmla="*/ 216283 w 576740"/>
              <a:gd name="connsiteY9" fmla="*/ 333889 h 333889"/>
              <a:gd name="connsiteX10" fmla="*/ 216283 w 576740"/>
              <a:gd name="connsiteY10" fmla="*/ 333889 h 333889"/>
              <a:gd name="connsiteX11" fmla="*/ 216283 w 576740"/>
              <a:gd name="connsiteY11" fmla="*/ 333889 h 333889"/>
              <a:gd name="connsiteX12" fmla="*/ 216283 w 576740"/>
              <a:gd name="connsiteY12" fmla="*/ 333889 h 333889"/>
              <a:gd name="connsiteX13" fmla="*/ 216283 w 576740"/>
              <a:gd name="connsiteY13" fmla="*/ 333889 h 333889"/>
              <a:gd name="connsiteX14" fmla="*/ 216283 w 576740"/>
              <a:gd name="connsiteY14" fmla="*/ 333889 h 333889"/>
              <a:gd name="connsiteX15" fmla="*/ 216283 w 576740"/>
              <a:gd name="connsiteY15" fmla="*/ 333889 h 333889"/>
              <a:gd name="connsiteX16" fmla="*/ 216283 w 576740"/>
              <a:gd name="connsiteY16" fmla="*/ 333889 h 333889"/>
              <a:gd name="connsiteX17" fmla="*/ 216283 w 576740"/>
              <a:gd name="connsiteY17" fmla="*/ 333889 h 333889"/>
              <a:gd name="connsiteX18" fmla="*/ 216283 w 576740"/>
              <a:gd name="connsiteY18" fmla="*/ 333889 h 333889"/>
              <a:gd name="connsiteX0" fmla="*/ 299755 w 582878"/>
              <a:gd name="connsiteY0" fmla="*/ 0 h 333889"/>
              <a:gd name="connsiteX1" fmla="*/ 576731 w 582878"/>
              <a:gd name="connsiteY1" fmla="*/ 91060 h 333889"/>
              <a:gd name="connsiteX2" fmla="*/ 14 w 582878"/>
              <a:gd name="connsiteY2" fmla="*/ 166944 h 333889"/>
              <a:gd name="connsiteX3" fmla="*/ 557760 w 582878"/>
              <a:gd name="connsiteY3" fmla="*/ 182121 h 333889"/>
              <a:gd name="connsiteX4" fmla="*/ 239048 w 582878"/>
              <a:gd name="connsiteY4" fmla="*/ 231445 h 333889"/>
              <a:gd name="connsiteX5" fmla="*/ 216283 w 582878"/>
              <a:gd name="connsiteY5" fmla="*/ 333889 h 333889"/>
              <a:gd name="connsiteX6" fmla="*/ 216283 w 582878"/>
              <a:gd name="connsiteY6" fmla="*/ 333889 h 333889"/>
              <a:gd name="connsiteX7" fmla="*/ 216283 w 582878"/>
              <a:gd name="connsiteY7" fmla="*/ 333889 h 333889"/>
              <a:gd name="connsiteX8" fmla="*/ 216283 w 582878"/>
              <a:gd name="connsiteY8" fmla="*/ 333889 h 333889"/>
              <a:gd name="connsiteX9" fmla="*/ 216283 w 582878"/>
              <a:gd name="connsiteY9" fmla="*/ 333889 h 333889"/>
              <a:gd name="connsiteX10" fmla="*/ 216283 w 582878"/>
              <a:gd name="connsiteY10" fmla="*/ 333889 h 333889"/>
              <a:gd name="connsiteX11" fmla="*/ 216283 w 582878"/>
              <a:gd name="connsiteY11" fmla="*/ 333889 h 333889"/>
              <a:gd name="connsiteX12" fmla="*/ 216283 w 582878"/>
              <a:gd name="connsiteY12" fmla="*/ 333889 h 333889"/>
              <a:gd name="connsiteX13" fmla="*/ 216283 w 582878"/>
              <a:gd name="connsiteY13" fmla="*/ 333889 h 333889"/>
              <a:gd name="connsiteX14" fmla="*/ 216283 w 582878"/>
              <a:gd name="connsiteY14" fmla="*/ 333889 h 333889"/>
              <a:gd name="connsiteX15" fmla="*/ 216283 w 582878"/>
              <a:gd name="connsiteY15" fmla="*/ 333889 h 333889"/>
              <a:gd name="connsiteX16" fmla="*/ 216283 w 582878"/>
              <a:gd name="connsiteY16" fmla="*/ 333889 h 333889"/>
              <a:gd name="connsiteX17" fmla="*/ 216283 w 582878"/>
              <a:gd name="connsiteY17" fmla="*/ 333889 h 333889"/>
              <a:gd name="connsiteX0" fmla="*/ 304204 w 565821"/>
              <a:gd name="connsiteY0" fmla="*/ 0 h 333889"/>
              <a:gd name="connsiteX1" fmla="*/ 4463 w 565821"/>
              <a:gd name="connsiteY1" fmla="*/ 166944 h 333889"/>
              <a:gd name="connsiteX2" fmla="*/ 562209 w 565821"/>
              <a:gd name="connsiteY2" fmla="*/ 182121 h 333889"/>
              <a:gd name="connsiteX3" fmla="*/ 243497 w 565821"/>
              <a:gd name="connsiteY3" fmla="*/ 231445 h 333889"/>
              <a:gd name="connsiteX4" fmla="*/ 220732 w 565821"/>
              <a:gd name="connsiteY4" fmla="*/ 333889 h 333889"/>
              <a:gd name="connsiteX5" fmla="*/ 220732 w 565821"/>
              <a:gd name="connsiteY5" fmla="*/ 333889 h 333889"/>
              <a:gd name="connsiteX6" fmla="*/ 220732 w 565821"/>
              <a:gd name="connsiteY6" fmla="*/ 333889 h 333889"/>
              <a:gd name="connsiteX7" fmla="*/ 220732 w 565821"/>
              <a:gd name="connsiteY7" fmla="*/ 333889 h 333889"/>
              <a:gd name="connsiteX8" fmla="*/ 220732 w 565821"/>
              <a:gd name="connsiteY8" fmla="*/ 333889 h 333889"/>
              <a:gd name="connsiteX9" fmla="*/ 220732 w 565821"/>
              <a:gd name="connsiteY9" fmla="*/ 333889 h 333889"/>
              <a:gd name="connsiteX10" fmla="*/ 220732 w 565821"/>
              <a:gd name="connsiteY10" fmla="*/ 333889 h 333889"/>
              <a:gd name="connsiteX11" fmla="*/ 220732 w 565821"/>
              <a:gd name="connsiteY11" fmla="*/ 333889 h 333889"/>
              <a:gd name="connsiteX12" fmla="*/ 220732 w 565821"/>
              <a:gd name="connsiteY12" fmla="*/ 333889 h 333889"/>
              <a:gd name="connsiteX13" fmla="*/ 220732 w 565821"/>
              <a:gd name="connsiteY13" fmla="*/ 333889 h 333889"/>
              <a:gd name="connsiteX14" fmla="*/ 220732 w 565821"/>
              <a:gd name="connsiteY14" fmla="*/ 333889 h 333889"/>
              <a:gd name="connsiteX15" fmla="*/ 220732 w 565821"/>
              <a:gd name="connsiteY15" fmla="*/ 333889 h 333889"/>
              <a:gd name="connsiteX16" fmla="*/ 220732 w 565821"/>
              <a:gd name="connsiteY16" fmla="*/ 333889 h 333889"/>
              <a:gd name="connsiteX0" fmla="*/ 310754 w 572551"/>
              <a:gd name="connsiteY0" fmla="*/ 0 h 333889"/>
              <a:gd name="connsiteX1" fmla="*/ 4369 w 572551"/>
              <a:gd name="connsiteY1" fmla="*/ 122079 h 333889"/>
              <a:gd name="connsiteX2" fmla="*/ 568759 w 572551"/>
              <a:gd name="connsiteY2" fmla="*/ 182121 h 333889"/>
              <a:gd name="connsiteX3" fmla="*/ 250047 w 572551"/>
              <a:gd name="connsiteY3" fmla="*/ 231445 h 333889"/>
              <a:gd name="connsiteX4" fmla="*/ 227282 w 572551"/>
              <a:gd name="connsiteY4" fmla="*/ 333889 h 333889"/>
              <a:gd name="connsiteX5" fmla="*/ 227282 w 572551"/>
              <a:gd name="connsiteY5" fmla="*/ 333889 h 333889"/>
              <a:gd name="connsiteX6" fmla="*/ 227282 w 572551"/>
              <a:gd name="connsiteY6" fmla="*/ 333889 h 333889"/>
              <a:gd name="connsiteX7" fmla="*/ 227282 w 572551"/>
              <a:gd name="connsiteY7" fmla="*/ 333889 h 333889"/>
              <a:gd name="connsiteX8" fmla="*/ 227282 w 572551"/>
              <a:gd name="connsiteY8" fmla="*/ 333889 h 333889"/>
              <a:gd name="connsiteX9" fmla="*/ 227282 w 572551"/>
              <a:gd name="connsiteY9" fmla="*/ 333889 h 333889"/>
              <a:gd name="connsiteX10" fmla="*/ 227282 w 572551"/>
              <a:gd name="connsiteY10" fmla="*/ 333889 h 333889"/>
              <a:gd name="connsiteX11" fmla="*/ 227282 w 572551"/>
              <a:gd name="connsiteY11" fmla="*/ 333889 h 333889"/>
              <a:gd name="connsiteX12" fmla="*/ 227282 w 572551"/>
              <a:gd name="connsiteY12" fmla="*/ 333889 h 333889"/>
              <a:gd name="connsiteX13" fmla="*/ 227282 w 572551"/>
              <a:gd name="connsiteY13" fmla="*/ 333889 h 333889"/>
              <a:gd name="connsiteX14" fmla="*/ 227282 w 572551"/>
              <a:gd name="connsiteY14" fmla="*/ 333889 h 333889"/>
              <a:gd name="connsiteX15" fmla="*/ 227282 w 572551"/>
              <a:gd name="connsiteY15" fmla="*/ 333889 h 333889"/>
              <a:gd name="connsiteX16" fmla="*/ 227282 w 572551"/>
              <a:gd name="connsiteY16" fmla="*/ 333889 h 333889"/>
              <a:gd name="connsiteX0" fmla="*/ 311579 w 599716"/>
              <a:gd name="connsiteY0" fmla="*/ 0 h 333889"/>
              <a:gd name="connsiteX1" fmla="*/ 5194 w 599716"/>
              <a:gd name="connsiteY1" fmla="*/ 122079 h 333889"/>
              <a:gd name="connsiteX2" fmla="*/ 596161 w 599716"/>
              <a:gd name="connsiteY2" fmla="*/ 155202 h 333889"/>
              <a:gd name="connsiteX3" fmla="*/ 250872 w 599716"/>
              <a:gd name="connsiteY3" fmla="*/ 231445 h 333889"/>
              <a:gd name="connsiteX4" fmla="*/ 228107 w 599716"/>
              <a:gd name="connsiteY4" fmla="*/ 333889 h 333889"/>
              <a:gd name="connsiteX5" fmla="*/ 228107 w 599716"/>
              <a:gd name="connsiteY5" fmla="*/ 333889 h 333889"/>
              <a:gd name="connsiteX6" fmla="*/ 228107 w 599716"/>
              <a:gd name="connsiteY6" fmla="*/ 333889 h 333889"/>
              <a:gd name="connsiteX7" fmla="*/ 228107 w 599716"/>
              <a:gd name="connsiteY7" fmla="*/ 333889 h 333889"/>
              <a:gd name="connsiteX8" fmla="*/ 228107 w 599716"/>
              <a:gd name="connsiteY8" fmla="*/ 333889 h 333889"/>
              <a:gd name="connsiteX9" fmla="*/ 228107 w 599716"/>
              <a:gd name="connsiteY9" fmla="*/ 333889 h 333889"/>
              <a:gd name="connsiteX10" fmla="*/ 228107 w 599716"/>
              <a:gd name="connsiteY10" fmla="*/ 333889 h 333889"/>
              <a:gd name="connsiteX11" fmla="*/ 228107 w 599716"/>
              <a:gd name="connsiteY11" fmla="*/ 333889 h 333889"/>
              <a:gd name="connsiteX12" fmla="*/ 228107 w 599716"/>
              <a:gd name="connsiteY12" fmla="*/ 333889 h 333889"/>
              <a:gd name="connsiteX13" fmla="*/ 228107 w 599716"/>
              <a:gd name="connsiteY13" fmla="*/ 333889 h 333889"/>
              <a:gd name="connsiteX14" fmla="*/ 228107 w 599716"/>
              <a:gd name="connsiteY14" fmla="*/ 333889 h 333889"/>
              <a:gd name="connsiteX15" fmla="*/ 228107 w 599716"/>
              <a:gd name="connsiteY15" fmla="*/ 333889 h 333889"/>
              <a:gd name="connsiteX16" fmla="*/ 228107 w 599716"/>
              <a:gd name="connsiteY16" fmla="*/ 333889 h 333889"/>
              <a:gd name="connsiteX0" fmla="*/ 311579 w 599046"/>
              <a:gd name="connsiteY0" fmla="*/ 0 h 333889"/>
              <a:gd name="connsiteX1" fmla="*/ 5194 w 599046"/>
              <a:gd name="connsiteY1" fmla="*/ 122079 h 333889"/>
              <a:gd name="connsiteX2" fmla="*/ 596161 w 599046"/>
              <a:gd name="connsiteY2" fmla="*/ 155202 h 333889"/>
              <a:gd name="connsiteX3" fmla="*/ 230940 w 599046"/>
              <a:gd name="connsiteY3" fmla="*/ 222472 h 333889"/>
              <a:gd name="connsiteX4" fmla="*/ 228107 w 599046"/>
              <a:gd name="connsiteY4" fmla="*/ 333889 h 333889"/>
              <a:gd name="connsiteX5" fmla="*/ 228107 w 599046"/>
              <a:gd name="connsiteY5" fmla="*/ 333889 h 333889"/>
              <a:gd name="connsiteX6" fmla="*/ 228107 w 599046"/>
              <a:gd name="connsiteY6" fmla="*/ 333889 h 333889"/>
              <a:gd name="connsiteX7" fmla="*/ 228107 w 599046"/>
              <a:gd name="connsiteY7" fmla="*/ 333889 h 333889"/>
              <a:gd name="connsiteX8" fmla="*/ 228107 w 599046"/>
              <a:gd name="connsiteY8" fmla="*/ 333889 h 333889"/>
              <a:gd name="connsiteX9" fmla="*/ 228107 w 599046"/>
              <a:gd name="connsiteY9" fmla="*/ 333889 h 333889"/>
              <a:gd name="connsiteX10" fmla="*/ 228107 w 599046"/>
              <a:gd name="connsiteY10" fmla="*/ 333889 h 333889"/>
              <a:gd name="connsiteX11" fmla="*/ 228107 w 599046"/>
              <a:gd name="connsiteY11" fmla="*/ 333889 h 333889"/>
              <a:gd name="connsiteX12" fmla="*/ 228107 w 599046"/>
              <a:gd name="connsiteY12" fmla="*/ 333889 h 333889"/>
              <a:gd name="connsiteX13" fmla="*/ 228107 w 599046"/>
              <a:gd name="connsiteY13" fmla="*/ 333889 h 333889"/>
              <a:gd name="connsiteX14" fmla="*/ 228107 w 599046"/>
              <a:gd name="connsiteY14" fmla="*/ 333889 h 333889"/>
              <a:gd name="connsiteX15" fmla="*/ 228107 w 599046"/>
              <a:gd name="connsiteY15" fmla="*/ 333889 h 333889"/>
              <a:gd name="connsiteX16" fmla="*/ 228107 w 599046"/>
              <a:gd name="connsiteY16" fmla="*/ 333889 h 333889"/>
              <a:gd name="connsiteX0" fmla="*/ 311579 w 599046"/>
              <a:gd name="connsiteY0" fmla="*/ 0 h 289023"/>
              <a:gd name="connsiteX1" fmla="*/ 5194 w 599046"/>
              <a:gd name="connsiteY1" fmla="*/ 77213 h 289023"/>
              <a:gd name="connsiteX2" fmla="*/ 596161 w 599046"/>
              <a:gd name="connsiteY2" fmla="*/ 110336 h 289023"/>
              <a:gd name="connsiteX3" fmla="*/ 230940 w 599046"/>
              <a:gd name="connsiteY3" fmla="*/ 177606 h 289023"/>
              <a:gd name="connsiteX4" fmla="*/ 228107 w 599046"/>
              <a:gd name="connsiteY4" fmla="*/ 289023 h 289023"/>
              <a:gd name="connsiteX5" fmla="*/ 228107 w 599046"/>
              <a:gd name="connsiteY5" fmla="*/ 289023 h 289023"/>
              <a:gd name="connsiteX6" fmla="*/ 228107 w 599046"/>
              <a:gd name="connsiteY6" fmla="*/ 289023 h 289023"/>
              <a:gd name="connsiteX7" fmla="*/ 228107 w 599046"/>
              <a:gd name="connsiteY7" fmla="*/ 289023 h 289023"/>
              <a:gd name="connsiteX8" fmla="*/ 228107 w 599046"/>
              <a:gd name="connsiteY8" fmla="*/ 289023 h 289023"/>
              <a:gd name="connsiteX9" fmla="*/ 228107 w 599046"/>
              <a:gd name="connsiteY9" fmla="*/ 289023 h 289023"/>
              <a:gd name="connsiteX10" fmla="*/ 228107 w 599046"/>
              <a:gd name="connsiteY10" fmla="*/ 289023 h 289023"/>
              <a:gd name="connsiteX11" fmla="*/ 228107 w 599046"/>
              <a:gd name="connsiteY11" fmla="*/ 289023 h 289023"/>
              <a:gd name="connsiteX12" fmla="*/ 228107 w 599046"/>
              <a:gd name="connsiteY12" fmla="*/ 289023 h 289023"/>
              <a:gd name="connsiteX13" fmla="*/ 228107 w 599046"/>
              <a:gd name="connsiteY13" fmla="*/ 289023 h 289023"/>
              <a:gd name="connsiteX14" fmla="*/ 228107 w 599046"/>
              <a:gd name="connsiteY14" fmla="*/ 289023 h 289023"/>
              <a:gd name="connsiteX15" fmla="*/ 228107 w 599046"/>
              <a:gd name="connsiteY15" fmla="*/ 289023 h 289023"/>
              <a:gd name="connsiteX16" fmla="*/ 228107 w 599046"/>
              <a:gd name="connsiteY16" fmla="*/ 289023 h 289023"/>
              <a:gd name="connsiteX0" fmla="*/ 311579 w 615182"/>
              <a:gd name="connsiteY0" fmla="*/ 0 h 289023"/>
              <a:gd name="connsiteX1" fmla="*/ 5194 w 615182"/>
              <a:gd name="connsiteY1" fmla="*/ 77213 h 289023"/>
              <a:gd name="connsiteX2" fmla="*/ 504577 w 615182"/>
              <a:gd name="connsiteY2" fmla="*/ 97962 h 289023"/>
              <a:gd name="connsiteX3" fmla="*/ 596161 w 615182"/>
              <a:gd name="connsiteY3" fmla="*/ 110336 h 289023"/>
              <a:gd name="connsiteX4" fmla="*/ 230940 w 615182"/>
              <a:gd name="connsiteY4" fmla="*/ 177606 h 289023"/>
              <a:gd name="connsiteX5" fmla="*/ 228107 w 615182"/>
              <a:gd name="connsiteY5" fmla="*/ 289023 h 289023"/>
              <a:gd name="connsiteX6" fmla="*/ 228107 w 615182"/>
              <a:gd name="connsiteY6" fmla="*/ 289023 h 289023"/>
              <a:gd name="connsiteX7" fmla="*/ 228107 w 615182"/>
              <a:gd name="connsiteY7" fmla="*/ 289023 h 289023"/>
              <a:gd name="connsiteX8" fmla="*/ 228107 w 615182"/>
              <a:gd name="connsiteY8" fmla="*/ 289023 h 289023"/>
              <a:gd name="connsiteX9" fmla="*/ 228107 w 615182"/>
              <a:gd name="connsiteY9" fmla="*/ 289023 h 289023"/>
              <a:gd name="connsiteX10" fmla="*/ 228107 w 615182"/>
              <a:gd name="connsiteY10" fmla="*/ 289023 h 289023"/>
              <a:gd name="connsiteX11" fmla="*/ 228107 w 615182"/>
              <a:gd name="connsiteY11" fmla="*/ 289023 h 289023"/>
              <a:gd name="connsiteX12" fmla="*/ 228107 w 615182"/>
              <a:gd name="connsiteY12" fmla="*/ 289023 h 289023"/>
              <a:gd name="connsiteX13" fmla="*/ 228107 w 615182"/>
              <a:gd name="connsiteY13" fmla="*/ 289023 h 289023"/>
              <a:gd name="connsiteX14" fmla="*/ 228107 w 615182"/>
              <a:gd name="connsiteY14" fmla="*/ 289023 h 289023"/>
              <a:gd name="connsiteX15" fmla="*/ 228107 w 615182"/>
              <a:gd name="connsiteY15" fmla="*/ 289023 h 289023"/>
              <a:gd name="connsiteX16" fmla="*/ 228107 w 615182"/>
              <a:gd name="connsiteY16" fmla="*/ 289023 h 289023"/>
              <a:gd name="connsiteX17" fmla="*/ 228107 w 615182"/>
              <a:gd name="connsiteY17" fmla="*/ 289023 h 289023"/>
              <a:gd name="connsiteX0" fmla="*/ 330383 w 632568"/>
              <a:gd name="connsiteY0" fmla="*/ 0 h 289023"/>
              <a:gd name="connsiteX1" fmla="*/ 23998 w 632568"/>
              <a:gd name="connsiteY1" fmla="*/ 77213 h 289023"/>
              <a:gd name="connsiteX2" fmla="*/ 76322 w 632568"/>
              <a:gd name="connsiteY2" fmla="*/ 88889 h 289023"/>
              <a:gd name="connsiteX3" fmla="*/ 523381 w 632568"/>
              <a:gd name="connsiteY3" fmla="*/ 97962 h 289023"/>
              <a:gd name="connsiteX4" fmla="*/ 614965 w 632568"/>
              <a:gd name="connsiteY4" fmla="*/ 110336 h 289023"/>
              <a:gd name="connsiteX5" fmla="*/ 249744 w 632568"/>
              <a:gd name="connsiteY5" fmla="*/ 177606 h 289023"/>
              <a:gd name="connsiteX6" fmla="*/ 246911 w 632568"/>
              <a:gd name="connsiteY6" fmla="*/ 289023 h 289023"/>
              <a:gd name="connsiteX7" fmla="*/ 246911 w 632568"/>
              <a:gd name="connsiteY7" fmla="*/ 289023 h 289023"/>
              <a:gd name="connsiteX8" fmla="*/ 246911 w 632568"/>
              <a:gd name="connsiteY8" fmla="*/ 289023 h 289023"/>
              <a:gd name="connsiteX9" fmla="*/ 246911 w 632568"/>
              <a:gd name="connsiteY9" fmla="*/ 289023 h 289023"/>
              <a:gd name="connsiteX10" fmla="*/ 246911 w 632568"/>
              <a:gd name="connsiteY10" fmla="*/ 289023 h 289023"/>
              <a:gd name="connsiteX11" fmla="*/ 246911 w 632568"/>
              <a:gd name="connsiteY11" fmla="*/ 289023 h 289023"/>
              <a:gd name="connsiteX12" fmla="*/ 246911 w 632568"/>
              <a:gd name="connsiteY12" fmla="*/ 289023 h 289023"/>
              <a:gd name="connsiteX13" fmla="*/ 246911 w 632568"/>
              <a:gd name="connsiteY13" fmla="*/ 289023 h 289023"/>
              <a:gd name="connsiteX14" fmla="*/ 246911 w 632568"/>
              <a:gd name="connsiteY14" fmla="*/ 289023 h 289023"/>
              <a:gd name="connsiteX15" fmla="*/ 246911 w 632568"/>
              <a:gd name="connsiteY15" fmla="*/ 289023 h 289023"/>
              <a:gd name="connsiteX16" fmla="*/ 246911 w 632568"/>
              <a:gd name="connsiteY16" fmla="*/ 289023 h 289023"/>
              <a:gd name="connsiteX17" fmla="*/ 246911 w 632568"/>
              <a:gd name="connsiteY17" fmla="*/ 289023 h 289023"/>
              <a:gd name="connsiteX18" fmla="*/ 246911 w 632568"/>
              <a:gd name="connsiteY18" fmla="*/ 289023 h 289023"/>
              <a:gd name="connsiteX0" fmla="*/ 330383 w 617213"/>
              <a:gd name="connsiteY0" fmla="*/ 0 h 289023"/>
              <a:gd name="connsiteX1" fmla="*/ 23998 w 617213"/>
              <a:gd name="connsiteY1" fmla="*/ 77213 h 289023"/>
              <a:gd name="connsiteX2" fmla="*/ 76322 w 617213"/>
              <a:gd name="connsiteY2" fmla="*/ 88889 h 289023"/>
              <a:gd name="connsiteX3" fmla="*/ 52790 w 617213"/>
              <a:gd name="connsiteY3" fmla="*/ 131990 h 289023"/>
              <a:gd name="connsiteX4" fmla="*/ 614965 w 617213"/>
              <a:gd name="connsiteY4" fmla="*/ 110336 h 289023"/>
              <a:gd name="connsiteX5" fmla="*/ 249744 w 617213"/>
              <a:gd name="connsiteY5" fmla="*/ 177606 h 289023"/>
              <a:gd name="connsiteX6" fmla="*/ 246911 w 617213"/>
              <a:gd name="connsiteY6" fmla="*/ 289023 h 289023"/>
              <a:gd name="connsiteX7" fmla="*/ 246911 w 617213"/>
              <a:gd name="connsiteY7" fmla="*/ 289023 h 289023"/>
              <a:gd name="connsiteX8" fmla="*/ 246911 w 617213"/>
              <a:gd name="connsiteY8" fmla="*/ 289023 h 289023"/>
              <a:gd name="connsiteX9" fmla="*/ 246911 w 617213"/>
              <a:gd name="connsiteY9" fmla="*/ 289023 h 289023"/>
              <a:gd name="connsiteX10" fmla="*/ 246911 w 617213"/>
              <a:gd name="connsiteY10" fmla="*/ 289023 h 289023"/>
              <a:gd name="connsiteX11" fmla="*/ 246911 w 617213"/>
              <a:gd name="connsiteY11" fmla="*/ 289023 h 289023"/>
              <a:gd name="connsiteX12" fmla="*/ 246911 w 617213"/>
              <a:gd name="connsiteY12" fmla="*/ 289023 h 289023"/>
              <a:gd name="connsiteX13" fmla="*/ 246911 w 617213"/>
              <a:gd name="connsiteY13" fmla="*/ 289023 h 289023"/>
              <a:gd name="connsiteX14" fmla="*/ 246911 w 617213"/>
              <a:gd name="connsiteY14" fmla="*/ 289023 h 289023"/>
              <a:gd name="connsiteX15" fmla="*/ 246911 w 617213"/>
              <a:gd name="connsiteY15" fmla="*/ 289023 h 289023"/>
              <a:gd name="connsiteX16" fmla="*/ 246911 w 617213"/>
              <a:gd name="connsiteY16" fmla="*/ 289023 h 289023"/>
              <a:gd name="connsiteX17" fmla="*/ 246911 w 617213"/>
              <a:gd name="connsiteY17" fmla="*/ 289023 h 289023"/>
              <a:gd name="connsiteX18" fmla="*/ 246911 w 617213"/>
              <a:gd name="connsiteY18" fmla="*/ 289023 h 289023"/>
              <a:gd name="connsiteX0" fmla="*/ 312839 w 641531"/>
              <a:gd name="connsiteY0" fmla="*/ 0 h 289023"/>
              <a:gd name="connsiteX1" fmla="*/ 6454 w 641531"/>
              <a:gd name="connsiteY1" fmla="*/ 77213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839 w 641531"/>
              <a:gd name="connsiteY0" fmla="*/ 0 h 289023"/>
              <a:gd name="connsiteX1" fmla="*/ 6452 w 641531"/>
              <a:gd name="connsiteY1" fmla="*/ 56797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044 w 617386"/>
              <a:gd name="connsiteY0" fmla="*/ 0 h 289023"/>
              <a:gd name="connsiteX1" fmla="*/ 5657 w 617386"/>
              <a:gd name="connsiteY1" fmla="*/ 56797 h 289023"/>
              <a:gd name="connsiteX2" fmla="*/ 610924 w 617386"/>
              <a:gd name="connsiteY2" fmla="*/ 70740 h 289023"/>
              <a:gd name="connsiteX3" fmla="*/ 34451 w 617386"/>
              <a:gd name="connsiteY3" fmla="*/ 131990 h 289023"/>
              <a:gd name="connsiteX4" fmla="*/ 596626 w 617386"/>
              <a:gd name="connsiteY4" fmla="*/ 110336 h 289023"/>
              <a:gd name="connsiteX5" fmla="*/ 231405 w 617386"/>
              <a:gd name="connsiteY5" fmla="*/ 177606 h 289023"/>
              <a:gd name="connsiteX6" fmla="*/ 228572 w 617386"/>
              <a:gd name="connsiteY6" fmla="*/ 289023 h 289023"/>
              <a:gd name="connsiteX7" fmla="*/ 228572 w 617386"/>
              <a:gd name="connsiteY7" fmla="*/ 289023 h 289023"/>
              <a:gd name="connsiteX8" fmla="*/ 228572 w 617386"/>
              <a:gd name="connsiteY8" fmla="*/ 289023 h 289023"/>
              <a:gd name="connsiteX9" fmla="*/ 228572 w 617386"/>
              <a:gd name="connsiteY9" fmla="*/ 289023 h 289023"/>
              <a:gd name="connsiteX10" fmla="*/ 228572 w 617386"/>
              <a:gd name="connsiteY10" fmla="*/ 289023 h 289023"/>
              <a:gd name="connsiteX11" fmla="*/ 228572 w 617386"/>
              <a:gd name="connsiteY11" fmla="*/ 289023 h 289023"/>
              <a:gd name="connsiteX12" fmla="*/ 228572 w 617386"/>
              <a:gd name="connsiteY12" fmla="*/ 289023 h 289023"/>
              <a:gd name="connsiteX13" fmla="*/ 228572 w 617386"/>
              <a:gd name="connsiteY13" fmla="*/ 289023 h 289023"/>
              <a:gd name="connsiteX14" fmla="*/ 228572 w 617386"/>
              <a:gd name="connsiteY14" fmla="*/ 289023 h 289023"/>
              <a:gd name="connsiteX15" fmla="*/ 228572 w 617386"/>
              <a:gd name="connsiteY15" fmla="*/ 289023 h 289023"/>
              <a:gd name="connsiteX16" fmla="*/ 228572 w 617386"/>
              <a:gd name="connsiteY16" fmla="*/ 289023 h 289023"/>
              <a:gd name="connsiteX17" fmla="*/ 228572 w 617386"/>
              <a:gd name="connsiteY17" fmla="*/ 289023 h 289023"/>
              <a:gd name="connsiteX18" fmla="*/ 228572 w 617386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37558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66703 w 617391"/>
              <a:gd name="connsiteY5" fmla="*/ 200291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1664 w 605341"/>
              <a:gd name="connsiteY0" fmla="*/ 0 h 289023"/>
              <a:gd name="connsiteX1" fmla="*/ 5277 w 605341"/>
              <a:gd name="connsiteY1" fmla="*/ 56797 h 289023"/>
              <a:gd name="connsiteX2" fmla="*/ 598780 w 605341"/>
              <a:gd name="connsiteY2" fmla="*/ 79814 h 289023"/>
              <a:gd name="connsiteX3" fmla="*/ 34071 w 605341"/>
              <a:gd name="connsiteY3" fmla="*/ 131990 h 289023"/>
              <a:gd name="connsiteX4" fmla="*/ 572714 w 605341"/>
              <a:gd name="connsiteY4" fmla="*/ 155705 h 289023"/>
              <a:gd name="connsiteX5" fmla="*/ 266323 w 605341"/>
              <a:gd name="connsiteY5" fmla="*/ 200291 h 289023"/>
              <a:gd name="connsiteX6" fmla="*/ 228192 w 605341"/>
              <a:gd name="connsiteY6" fmla="*/ 289023 h 289023"/>
              <a:gd name="connsiteX7" fmla="*/ 228192 w 605341"/>
              <a:gd name="connsiteY7" fmla="*/ 289023 h 289023"/>
              <a:gd name="connsiteX8" fmla="*/ 228192 w 605341"/>
              <a:gd name="connsiteY8" fmla="*/ 289023 h 289023"/>
              <a:gd name="connsiteX9" fmla="*/ 228192 w 605341"/>
              <a:gd name="connsiteY9" fmla="*/ 289023 h 289023"/>
              <a:gd name="connsiteX10" fmla="*/ 228192 w 605341"/>
              <a:gd name="connsiteY10" fmla="*/ 289023 h 289023"/>
              <a:gd name="connsiteX11" fmla="*/ 228192 w 605341"/>
              <a:gd name="connsiteY11" fmla="*/ 289023 h 289023"/>
              <a:gd name="connsiteX12" fmla="*/ 228192 w 605341"/>
              <a:gd name="connsiteY12" fmla="*/ 289023 h 289023"/>
              <a:gd name="connsiteX13" fmla="*/ 228192 w 605341"/>
              <a:gd name="connsiteY13" fmla="*/ 289023 h 289023"/>
              <a:gd name="connsiteX14" fmla="*/ 228192 w 605341"/>
              <a:gd name="connsiteY14" fmla="*/ 289023 h 289023"/>
              <a:gd name="connsiteX15" fmla="*/ 228192 w 605341"/>
              <a:gd name="connsiteY15" fmla="*/ 289023 h 289023"/>
              <a:gd name="connsiteX16" fmla="*/ 228192 w 605341"/>
              <a:gd name="connsiteY16" fmla="*/ 289023 h 289023"/>
              <a:gd name="connsiteX17" fmla="*/ 228192 w 605341"/>
              <a:gd name="connsiteY17" fmla="*/ 289023 h 289023"/>
              <a:gd name="connsiteX18" fmla="*/ 228192 w 605341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3646" h="289023">
                <a:moveTo>
                  <a:pt x="306387" y="0"/>
                </a:moveTo>
                <a:cubicBezTo>
                  <a:pt x="243941" y="34780"/>
                  <a:pt x="-795" y="32154"/>
                  <a:pt x="0" y="56797"/>
                </a:cubicBezTo>
                <a:cubicBezTo>
                  <a:pt x="795" y="81440"/>
                  <a:pt x="604392" y="58208"/>
                  <a:pt x="593503" y="79814"/>
                </a:cubicBezTo>
                <a:cubicBezTo>
                  <a:pt x="594377" y="108224"/>
                  <a:pt x="68432" y="94389"/>
                  <a:pt x="28794" y="131990"/>
                </a:cubicBezTo>
                <a:cubicBezTo>
                  <a:pt x="24451" y="160517"/>
                  <a:pt x="564024" y="137517"/>
                  <a:pt x="567437" y="155705"/>
                </a:cubicBezTo>
                <a:cubicBezTo>
                  <a:pt x="570850" y="173893"/>
                  <a:pt x="318466" y="178071"/>
                  <a:pt x="261046" y="200291"/>
                </a:cubicBezTo>
                <a:cubicBezTo>
                  <a:pt x="203626" y="222511"/>
                  <a:pt x="222915" y="289023"/>
                  <a:pt x="222915" y="289023"/>
                </a:cubicBez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headEnd type="none" w="sm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/>
          </a:p>
        </p:txBody>
      </p:sp>
      <p:sp>
        <p:nvSpPr>
          <p:cNvPr id="30" name="Freeform 68"/>
          <p:cNvSpPr/>
          <p:nvPr/>
        </p:nvSpPr>
        <p:spPr>
          <a:xfrm>
            <a:off x="6816644" y="1935612"/>
            <a:ext cx="347183" cy="381815"/>
          </a:xfrm>
          <a:custGeom>
            <a:avLst/>
            <a:gdLst>
              <a:gd name="connsiteX0" fmla="*/ 299755 w 576740"/>
              <a:gd name="connsiteY0" fmla="*/ 0 h 333889"/>
              <a:gd name="connsiteX1" fmla="*/ 15191 w 576740"/>
              <a:gd name="connsiteY1" fmla="*/ 83472 h 333889"/>
              <a:gd name="connsiteX2" fmla="*/ 576731 w 576740"/>
              <a:gd name="connsiteY2" fmla="*/ 91060 h 333889"/>
              <a:gd name="connsiteX3" fmla="*/ 14 w 576740"/>
              <a:gd name="connsiteY3" fmla="*/ 166944 h 333889"/>
              <a:gd name="connsiteX4" fmla="*/ 557760 w 576740"/>
              <a:gd name="connsiteY4" fmla="*/ 182121 h 333889"/>
              <a:gd name="connsiteX5" fmla="*/ 239048 w 576740"/>
              <a:gd name="connsiteY5" fmla="*/ 231445 h 333889"/>
              <a:gd name="connsiteX6" fmla="*/ 216283 w 576740"/>
              <a:gd name="connsiteY6" fmla="*/ 333889 h 333889"/>
              <a:gd name="connsiteX7" fmla="*/ 216283 w 576740"/>
              <a:gd name="connsiteY7" fmla="*/ 333889 h 333889"/>
              <a:gd name="connsiteX8" fmla="*/ 216283 w 576740"/>
              <a:gd name="connsiteY8" fmla="*/ 333889 h 333889"/>
              <a:gd name="connsiteX9" fmla="*/ 216283 w 576740"/>
              <a:gd name="connsiteY9" fmla="*/ 333889 h 333889"/>
              <a:gd name="connsiteX10" fmla="*/ 216283 w 576740"/>
              <a:gd name="connsiteY10" fmla="*/ 333889 h 333889"/>
              <a:gd name="connsiteX11" fmla="*/ 216283 w 576740"/>
              <a:gd name="connsiteY11" fmla="*/ 333889 h 333889"/>
              <a:gd name="connsiteX12" fmla="*/ 216283 w 576740"/>
              <a:gd name="connsiteY12" fmla="*/ 333889 h 333889"/>
              <a:gd name="connsiteX13" fmla="*/ 216283 w 576740"/>
              <a:gd name="connsiteY13" fmla="*/ 333889 h 333889"/>
              <a:gd name="connsiteX14" fmla="*/ 216283 w 576740"/>
              <a:gd name="connsiteY14" fmla="*/ 333889 h 333889"/>
              <a:gd name="connsiteX15" fmla="*/ 216283 w 576740"/>
              <a:gd name="connsiteY15" fmla="*/ 333889 h 333889"/>
              <a:gd name="connsiteX16" fmla="*/ 216283 w 576740"/>
              <a:gd name="connsiteY16" fmla="*/ 333889 h 333889"/>
              <a:gd name="connsiteX17" fmla="*/ 216283 w 576740"/>
              <a:gd name="connsiteY17" fmla="*/ 333889 h 333889"/>
              <a:gd name="connsiteX18" fmla="*/ 216283 w 576740"/>
              <a:gd name="connsiteY18" fmla="*/ 333889 h 333889"/>
              <a:gd name="connsiteX0" fmla="*/ 299755 w 582878"/>
              <a:gd name="connsiteY0" fmla="*/ 0 h 333889"/>
              <a:gd name="connsiteX1" fmla="*/ 576731 w 582878"/>
              <a:gd name="connsiteY1" fmla="*/ 91060 h 333889"/>
              <a:gd name="connsiteX2" fmla="*/ 14 w 582878"/>
              <a:gd name="connsiteY2" fmla="*/ 166944 h 333889"/>
              <a:gd name="connsiteX3" fmla="*/ 557760 w 582878"/>
              <a:gd name="connsiteY3" fmla="*/ 182121 h 333889"/>
              <a:gd name="connsiteX4" fmla="*/ 239048 w 582878"/>
              <a:gd name="connsiteY4" fmla="*/ 231445 h 333889"/>
              <a:gd name="connsiteX5" fmla="*/ 216283 w 582878"/>
              <a:gd name="connsiteY5" fmla="*/ 333889 h 333889"/>
              <a:gd name="connsiteX6" fmla="*/ 216283 w 582878"/>
              <a:gd name="connsiteY6" fmla="*/ 333889 h 333889"/>
              <a:gd name="connsiteX7" fmla="*/ 216283 w 582878"/>
              <a:gd name="connsiteY7" fmla="*/ 333889 h 333889"/>
              <a:gd name="connsiteX8" fmla="*/ 216283 w 582878"/>
              <a:gd name="connsiteY8" fmla="*/ 333889 h 333889"/>
              <a:gd name="connsiteX9" fmla="*/ 216283 w 582878"/>
              <a:gd name="connsiteY9" fmla="*/ 333889 h 333889"/>
              <a:gd name="connsiteX10" fmla="*/ 216283 w 582878"/>
              <a:gd name="connsiteY10" fmla="*/ 333889 h 333889"/>
              <a:gd name="connsiteX11" fmla="*/ 216283 w 582878"/>
              <a:gd name="connsiteY11" fmla="*/ 333889 h 333889"/>
              <a:gd name="connsiteX12" fmla="*/ 216283 w 582878"/>
              <a:gd name="connsiteY12" fmla="*/ 333889 h 333889"/>
              <a:gd name="connsiteX13" fmla="*/ 216283 w 582878"/>
              <a:gd name="connsiteY13" fmla="*/ 333889 h 333889"/>
              <a:gd name="connsiteX14" fmla="*/ 216283 w 582878"/>
              <a:gd name="connsiteY14" fmla="*/ 333889 h 333889"/>
              <a:gd name="connsiteX15" fmla="*/ 216283 w 582878"/>
              <a:gd name="connsiteY15" fmla="*/ 333889 h 333889"/>
              <a:gd name="connsiteX16" fmla="*/ 216283 w 582878"/>
              <a:gd name="connsiteY16" fmla="*/ 333889 h 333889"/>
              <a:gd name="connsiteX17" fmla="*/ 216283 w 582878"/>
              <a:gd name="connsiteY17" fmla="*/ 333889 h 333889"/>
              <a:gd name="connsiteX0" fmla="*/ 304204 w 565821"/>
              <a:gd name="connsiteY0" fmla="*/ 0 h 333889"/>
              <a:gd name="connsiteX1" fmla="*/ 4463 w 565821"/>
              <a:gd name="connsiteY1" fmla="*/ 166944 h 333889"/>
              <a:gd name="connsiteX2" fmla="*/ 562209 w 565821"/>
              <a:gd name="connsiteY2" fmla="*/ 182121 h 333889"/>
              <a:gd name="connsiteX3" fmla="*/ 243497 w 565821"/>
              <a:gd name="connsiteY3" fmla="*/ 231445 h 333889"/>
              <a:gd name="connsiteX4" fmla="*/ 220732 w 565821"/>
              <a:gd name="connsiteY4" fmla="*/ 333889 h 333889"/>
              <a:gd name="connsiteX5" fmla="*/ 220732 w 565821"/>
              <a:gd name="connsiteY5" fmla="*/ 333889 h 333889"/>
              <a:gd name="connsiteX6" fmla="*/ 220732 w 565821"/>
              <a:gd name="connsiteY6" fmla="*/ 333889 h 333889"/>
              <a:gd name="connsiteX7" fmla="*/ 220732 w 565821"/>
              <a:gd name="connsiteY7" fmla="*/ 333889 h 333889"/>
              <a:gd name="connsiteX8" fmla="*/ 220732 w 565821"/>
              <a:gd name="connsiteY8" fmla="*/ 333889 h 333889"/>
              <a:gd name="connsiteX9" fmla="*/ 220732 w 565821"/>
              <a:gd name="connsiteY9" fmla="*/ 333889 h 333889"/>
              <a:gd name="connsiteX10" fmla="*/ 220732 w 565821"/>
              <a:gd name="connsiteY10" fmla="*/ 333889 h 333889"/>
              <a:gd name="connsiteX11" fmla="*/ 220732 w 565821"/>
              <a:gd name="connsiteY11" fmla="*/ 333889 h 333889"/>
              <a:gd name="connsiteX12" fmla="*/ 220732 w 565821"/>
              <a:gd name="connsiteY12" fmla="*/ 333889 h 333889"/>
              <a:gd name="connsiteX13" fmla="*/ 220732 w 565821"/>
              <a:gd name="connsiteY13" fmla="*/ 333889 h 333889"/>
              <a:gd name="connsiteX14" fmla="*/ 220732 w 565821"/>
              <a:gd name="connsiteY14" fmla="*/ 333889 h 333889"/>
              <a:gd name="connsiteX15" fmla="*/ 220732 w 565821"/>
              <a:gd name="connsiteY15" fmla="*/ 333889 h 333889"/>
              <a:gd name="connsiteX16" fmla="*/ 220732 w 565821"/>
              <a:gd name="connsiteY16" fmla="*/ 333889 h 333889"/>
              <a:gd name="connsiteX0" fmla="*/ 310754 w 572551"/>
              <a:gd name="connsiteY0" fmla="*/ 0 h 333889"/>
              <a:gd name="connsiteX1" fmla="*/ 4369 w 572551"/>
              <a:gd name="connsiteY1" fmla="*/ 122079 h 333889"/>
              <a:gd name="connsiteX2" fmla="*/ 568759 w 572551"/>
              <a:gd name="connsiteY2" fmla="*/ 182121 h 333889"/>
              <a:gd name="connsiteX3" fmla="*/ 250047 w 572551"/>
              <a:gd name="connsiteY3" fmla="*/ 231445 h 333889"/>
              <a:gd name="connsiteX4" fmla="*/ 227282 w 572551"/>
              <a:gd name="connsiteY4" fmla="*/ 333889 h 333889"/>
              <a:gd name="connsiteX5" fmla="*/ 227282 w 572551"/>
              <a:gd name="connsiteY5" fmla="*/ 333889 h 333889"/>
              <a:gd name="connsiteX6" fmla="*/ 227282 w 572551"/>
              <a:gd name="connsiteY6" fmla="*/ 333889 h 333889"/>
              <a:gd name="connsiteX7" fmla="*/ 227282 w 572551"/>
              <a:gd name="connsiteY7" fmla="*/ 333889 h 333889"/>
              <a:gd name="connsiteX8" fmla="*/ 227282 w 572551"/>
              <a:gd name="connsiteY8" fmla="*/ 333889 h 333889"/>
              <a:gd name="connsiteX9" fmla="*/ 227282 w 572551"/>
              <a:gd name="connsiteY9" fmla="*/ 333889 h 333889"/>
              <a:gd name="connsiteX10" fmla="*/ 227282 w 572551"/>
              <a:gd name="connsiteY10" fmla="*/ 333889 h 333889"/>
              <a:gd name="connsiteX11" fmla="*/ 227282 w 572551"/>
              <a:gd name="connsiteY11" fmla="*/ 333889 h 333889"/>
              <a:gd name="connsiteX12" fmla="*/ 227282 w 572551"/>
              <a:gd name="connsiteY12" fmla="*/ 333889 h 333889"/>
              <a:gd name="connsiteX13" fmla="*/ 227282 w 572551"/>
              <a:gd name="connsiteY13" fmla="*/ 333889 h 333889"/>
              <a:gd name="connsiteX14" fmla="*/ 227282 w 572551"/>
              <a:gd name="connsiteY14" fmla="*/ 333889 h 333889"/>
              <a:gd name="connsiteX15" fmla="*/ 227282 w 572551"/>
              <a:gd name="connsiteY15" fmla="*/ 333889 h 333889"/>
              <a:gd name="connsiteX16" fmla="*/ 227282 w 572551"/>
              <a:gd name="connsiteY16" fmla="*/ 333889 h 333889"/>
              <a:gd name="connsiteX0" fmla="*/ 311579 w 599716"/>
              <a:gd name="connsiteY0" fmla="*/ 0 h 333889"/>
              <a:gd name="connsiteX1" fmla="*/ 5194 w 599716"/>
              <a:gd name="connsiteY1" fmla="*/ 122079 h 333889"/>
              <a:gd name="connsiteX2" fmla="*/ 596161 w 599716"/>
              <a:gd name="connsiteY2" fmla="*/ 155202 h 333889"/>
              <a:gd name="connsiteX3" fmla="*/ 250872 w 599716"/>
              <a:gd name="connsiteY3" fmla="*/ 231445 h 333889"/>
              <a:gd name="connsiteX4" fmla="*/ 228107 w 599716"/>
              <a:gd name="connsiteY4" fmla="*/ 333889 h 333889"/>
              <a:gd name="connsiteX5" fmla="*/ 228107 w 599716"/>
              <a:gd name="connsiteY5" fmla="*/ 333889 h 333889"/>
              <a:gd name="connsiteX6" fmla="*/ 228107 w 599716"/>
              <a:gd name="connsiteY6" fmla="*/ 333889 h 333889"/>
              <a:gd name="connsiteX7" fmla="*/ 228107 w 599716"/>
              <a:gd name="connsiteY7" fmla="*/ 333889 h 333889"/>
              <a:gd name="connsiteX8" fmla="*/ 228107 w 599716"/>
              <a:gd name="connsiteY8" fmla="*/ 333889 h 333889"/>
              <a:gd name="connsiteX9" fmla="*/ 228107 w 599716"/>
              <a:gd name="connsiteY9" fmla="*/ 333889 h 333889"/>
              <a:gd name="connsiteX10" fmla="*/ 228107 w 599716"/>
              <a:gd name="connsiteY10" fmla="*/ 333889 h 333889"/>
              <a:gd name="connsiteX11" fmla="*/ 228107 w 599716"/>
              <a:gd name="connsiteY11" fmla="*/ 333889 h 333889"/>
              <a:gd name="connsiteX12" fmla="*/ 228107 w 599716"/>
              <a:gd name="connsiteY12" fmla="*/ 333889 h 333889"/>
              <a:gd name="connsiteX13" fmla="*/ 228107 w 599716"/>
              <a:gd name="connsiteY13" fmla="*/ 333889 h 333889"/>
              <a:gd name="connsiteX14" fmla="*/ 228107 w 599716"/>
              <a:gd name="connsiteY14" fmla="*/ 333889 h 333889"/>
              <a:gd name="connsiteX15" fmla="*/ 228107 w 599716"/>
              <a:gd name="connsiteY15" fmla="*/ 333889 h 333889"/>
              <a:gd name="connsiteX16" fmla="*/ 228107 w 599716"/>
              <a:gd name="connsiteY16" fmla="*/ 333889 h 333889"/>
              <a:gd name="connsiteX0" fmla="*/ 311579 w 599046"/>
              <a:gd name="connsiteY0" fmla="*/ 0 h 333889"/>
              <a:gd name="connsiteX1" fmla="*/ 5194 w 599046"/>
              <a:gd name="connsiteY1" fmla="*/ 122079 h 333889"/>
              <a:gd name="connsiteX2" fmla="*/ 596161 w 599046"/>
              <a:gd name="connsiteY2" fmla="*/ 155202 h 333889"/>
              <a:gd name="connsiteX3" fmla="*/ 230940 w 599046"/>
              <a:gd name="connsiteY3" fmla="*/ 222472 h 333889"/>
              <a:gd name="connsiteX4" fmla="*/ 228107 w 599046"/>
              <a:gd name="connsiteY4" fmla="*/ 333889 h 333889"/>
              <a:gd name="connsiteX5" fmla="*/ 228107 w 599046"/>
              <a:gd name="connsiteY5" fmla="*/ 333889 h 333889"/>
              <a:gd name="connsiteX6" fmla="*/ 228107 w 599046"/>
              <a:gd name="connsiteY6" fmla="*/ 333889 h 333889"/>
              <a:gd name="connsiteX7" fmla="*/ 228107 w 599046"/>
              <a:gd name="connsiteY7" fmla="*/ 333889 h 333889"/>
              <a:gd name="connsiteX8" fmla="*/ 228107 w 599046"/>
              <a:gd name="connsiteY8" fmla="*/ 333889 h 333889"/>
              <a:gd name="connsiteX9" fmla="*/ 228107 w 599046"/>
              <a:gd name="connsiteY9" fmla="*/ 333889 h 333889"/>
              <a:gd name="connsiteX10" fmla="*/ 228107 w 599046"/>
              <a:gd name="connsiteY10" fmla="*/ 333889 h 333889"/>
              <a:gd name="connsiteX11" fmla="*/ 228107 w 599046"/>
              <a:gd name="connsiteY11" fmla="*/ 333889 h 333889"/>
              <a:gd name="connsiteX12" fmla="*/ 228107 w 599046"/>
              <a:gd name="connsiteY12" fmla="*/ 333889 h 333889"/>
              <a:gd name="connsiteX13" fmla="*/ 228107 w 599046"/>
              <a:gd name="connsiteY13" fmla="*/ 333889 h 333889"/>
              <a:gd name="connsiteX14" fmla="*/ 228107 w 599046"/>
              <a:gd name="connsiteY14" fmla="*/ 333889 h 333889"/>
              <a:gd name="connsiteX15" fmla="*/ 228107 w 599046"/>
              <a:gd name="connsiteY15" fmla="*/ 333889 h 333889"/>
              <a:gd name="connsiteX16" fmla="*/ 228107 w 599046"/>
              <a:gd name="connsiteY16" fmla="*/ 333889 h 333889"/>
              <a:gd name="connsiteX0" fmla="*/ 311579 w 599046"/>
              <a:gd name="connsiteY0" fmla="*/ 0 h 289023"/>
              <a:gd name="connsiteX1" fmla="*/ 5194 w 599046"/>
              <a:gd name="connsiteY1" fmla="*/ 77213 h 289023"/>
              <a:gd name="connsiteX2" fmla="*/ 596161 w 599046"/>
              <a:gd name="connsiteY2" fmla="*/ 110336 h 289023"/>
              <a:gd name="connsiteX3" fmla="*/ 230940 w 599046"/>
              <a:gd name="connsiteY3" fmla="*/ 177606 h 289023"/>
              <a:gd name="connsiteX4" fmla="*/ 228107 w 599046"/>
              <a:gd name="connsiteY4" fmla="*/ 289023 h 289023"/>
              <a:gd name="connsiteX5" fmla="*/ 228107 w 599046"/>
              <a:gd name="connsiteY5" fmla="*/ 289023 h 289023"/>
              <a:gd name="connsiteX6" fmla="*/ 228107 w 599046"/>
              <a:gd name="connsiteY6" fmla="*/ 289023 h 289023"/>
              <a:gd name="connsiteX7" fmla="*/ 228107 w 599046"/>
              <a:gd name="connsiteY7" fmla="*/ 289023 h 289023"/>
              <a:gd name="connsiteX8" fmla="*/ 228107 w 599046"/>
              <a:gd name="connsiteY8" fmla="*/ 289023 h 289023"/>
              <a:gd name="connsiteX9" fmla="*/ 228107 w 599046"/>
              <a:gd name="connsiteY9" fmla="*/ 289023 h 289023"/>
              <a:gd name="connsiteX10" fmla="*/ 228107 w 599046"/>
              <a:gd name="connsiteY10" fmla="*/ 289023 h 289023"/>
              <a:gd name="connsiteX11" fmla="*/ 228107 w 599046"/>
              <a:gd name="connsiteY11" fmla="*/ 289023 h 289023"/>
              <a:gd name="connsiteX12" fmla="*/ 228107 w 599046"/>
              <a:gd name="connsiteY12" fmla="*/ 289023 h 289023"/>
              <a:gd name="connsiteX13" fmla="*/ 228107 w 599046"/>
              <a:gd name="connsiteY13" fmla="*/ 289023 h 289023"/>
              <a:gd name="connsiteX14" fmla="*/ 228107 w 599046"/>
              <a:gd name="connsiteY14" fmla="*/ 289023 h 289023"/>
              <a:gd name="connsiteX15" fmla="*/ 228107 w 599046"/>
              <a:gd name="connsiteY15" fmla="*/ 289023 h 289023"/>
              <a:gd name="connsiteX16" fmla="*/ 228107 w 599046"/>
              <a:gd name="connsiteY16" fmla="*/ 289023 h 289023"/>
              <a:gd name="connsiteX0" fmla="*/ 311579 w 615182"/>
              <a:gd name="connsiteY0" fmla="*/ 0 h 289023"/>
              <a:gd name="connsiteX1" fmla="*/ 5194 w 615182"/>
              <a:gd name="connsiteY1" fmla="*/ 77213 h 289023"/>
              <a:gd name="connsiteX2" fmla="*/ 504577 w 615182"/>
              <a:gd name="connsiteY2" fmla="*/ 97962 h 289023"/>
              <a:gd name="connsiteX3" fmla="*/ 596161 w 615182"/>
              <a:gd name="connsiteY3" fmla="*/ 110336 h 289023"/>
              <a:gd name="connsiteX4" fmla="*/ 230940 w 615182"/>
              <a:gd name="connsiteY4" fmla="*/ 177606 h 289023"/>
              <a:gd name="connsiteX5" fmla="*/ 228107 w 615182"/>
              <a:gd name="connsiteY5" fmla="*/ 289023 h 289023"/>
              <a:gd name="connsiteX6" fmla="*/ 228107 w 615182"/>
              <a:gd name="connsiteY6" fmla="*/ 289023 h 289023"/>
              <a:gd name="connsiteX7" fmla="*/ 228107 w 615182"/>
              <a:gd name="connsiteY7" fmla="*/ 289023 h 289023"/>
              <a:gd name="connsiteX8" fmla="*/ 228107 w 615182"/>
              <a:gd name="connsiteY8" fmla="*/ 289023 h 289023"/>
              <a:gd name="connsiteX9" fmla="*/ 228107 w 615182"/>
              <a:gd name="connsiteY9" fmla="*/ 289023 h 289023"/>
              <a:gd name="connsiteX10" fmla="*/ 228107 w 615182"/>
              <a:gd name="connsiteY10" fmla="*/ 289023 h 289023"/>
              <a:gd name="connsiteX11" fmla="*/ 228107 w 615182"/>
              <a:gd name="connsiteY11" fmla="*/ 289023 h 289023"/>
              <a:gd name="connsiteX12" fmla="*/ 228107 w 615182"/>
              <a:gd name="connsiteY12" fmla="*/ 289023 h 289023"/>
              <a:gd name="connsiteX13" fmla="*/ 228107 w 615182"/>
              <a:gd name="connsiteY13" fmla="*/ 289023 h 289023"/>
              <a:gd name="connsiteX14" fmla="*/ 228107 w 615182"/>
              <a:gd name="connsiteY14" fmla="*/ 289023 h 289023"/>
              <a:gd name="connsiteX15" fmla="*/ 228107 w 615182"/>
              <a:gd name="connsiteY15" fmla="*/ 289023 h 289023"/>
              <a:gd name="connsiteX16" fmla="*/ 228107 w 615182"/>
              <a:gd name="connsiteY16" fmla="*/ 289023 h 289023"/>
              <a:gd name="connsiteX17" fmla="*/ 228107 w 615182"/>
              <a:gd name="connsiteY17" fmla="*/ 289023 h 289023"/>
              <a:gd name="connsiteX0" fmla="*/ 330383 w 632568"/>
              <a:gd name="connsiteY0" fmla="*/ 0 h 289023"/>
              <a:gd name="connsiteX1" fmla="*/ 23998 w 632568"/>
              <a:gd name="connsiteY1" fmla="*/ 77213 h 289023"/>
              <a:gd name="connsiteX2" fmla="*/ 76322 w 632568"/>
              <a:gd name="connsiteY2" fmla="*/ 88889 h 289023"/>
              <a:gd name="connsiteX3" fmla="*/ 523381 w 632568"/>
              <a:gd name="connsiteY3" fmla="*/ 97962 h 289023"/>
              <a:gd name="connsiteX4" fmla="*/ 614965 w 632568"/>
              <a:gd name="connsiteY4" fmla="*/ 110336 h 289023"/>
              <a:gd name="connsiteX5" fmla="*/ 249744 w 632568"/>
              <a:gd name="connsiteY5" fmla="*/ 177606 h 289023"/>
              <a:gd name="connsiteX6" fmla="*/ 246911 w 632568"/>
              <a:gd name="connsiteY6" fmla="*/ 289023 h 289023"/>
              <a:gd name="connsiteX7" fmla="*/ 246911 w 632568"/>
              <a:gd name="connsiteY7" fmla="*/ 289023 h 289023"/>
              <a:gd name="connsiteX8" fmla="*/ 246911 w 632568"/>
              <a:gd name="connsiteY8" fmla="*/ 289023 h 289023"/>
              <a:gd name="connsiteX9" fmla="*/ 246911 w 632568"/>
              <a:gd name="connsiteY9" fmla="*/ 289023 h 289023"/>
              <a:gd name="connsiteX10" fmla="*/ 246911 w 632568"/>
              <a:gd name="connsiteY10" fmla="*/ 289023 h 289023"/>
              <a:gd name="connsiteX11" fmla="*/ 246911 w 632568"/>
              <a:gd name="connsiteY11" fmla="*/ 289023 h 289023"/>
              <a:gd name="connsiteX12" fmla="*/ 246911 w 632568"/>
              <a:gd name="connsiteY12" fmla="*/ 289023 h 289023"/>
              <a:gd name="connsiteX13" fmla="*/ 246911 w 632568"/>
              <a:gd name="connsiteY13" fmla="*/ 289023 h 289023"/>
              <a:gd name="connsiteX14" fmla="*/ 246911 w 632568"/>
              <a:gd name="connsiteY14" fmla="*/ 289023 h 289023"/>
              <a:gd name="connsiteX15" fmla="*/ 246911 w 632568"/>
              <a:gd name="connsiteY15" fmla="*/ 289023 h 289023"/>
              <a:gd name="connsiteX16" fmla="*/ 246911 w 632568"/>
              <a:gd name="connsiteY16" fmla="*/ 289023 h 289023"/>
              <a:gd name="connsiteX17" fmla="*/ 246911 w 632568"/>
              <a:gd name="connsiteY17" fmla="*/ 289023 h 289023"/>
              <a:gd name="connsiteX18" fmla="*/ 246911 w 632568"/>
              <a:gd name="connsiteY18" fmla="*/ 289023 h 289023"/>
              <a:gd name="connsiteX0" fmla="*/ 330383 w 617213"/>
              <a:gd name="connsiteY0" fmla="*/ 0 h 289023"/>
              <a:gd name="connsiteX1" fmla="*/ 23998 w 617213"/>
              <a:gd name="connsiteY1" fmla="*/ 77213 h 289023"/>
              <a:gd name="connsiteX2" fmla="*/ 76322 w 617213"/>
              <a:gd name="connsiteY2" fmla="*/ 88889 h 289023"/>
              <a:gd name="connsiteX3" fmla="*/ 52790 w 617213"/>
              <a:gd name="connsiteY3" fmla="*/ 131990 h 289023"/>
              <a:gd name="connsiteX4" fmla="*/ 614965 w 617213"/>
              <a:gd name="connsiteY4" fmla="*/ 110336 h 289023"/>
              <a:gd name="connsiteX5" fmla="*/ 249744 w 617213"/>
              <a:gd name="connsiteY5" fmla="*/ 177606 h 289023"/>
              <a:gd name="connsiteX6" fmla="*/ 246911 w 617213"/>
              <a:gd name="connsiteY6" fmla="*/ 289023 h 289023"/>
              <a:gd name="connsiteX7" fmla="*/ 246911 w 617213"/>
              <a:gd name="connsiteY7" fmla="*/ 289023 h 289023"/>
              <a:gd name="connsiteX8" fmla="*/ 246911 w 617213"/>
              <a:gd name="connsiteY8" fmla="*/ 289023 h 289023"/>
              <a:gd name="connsiteX9" fmla="*/ 246911 w 617213"/>
              <a:gd name="connsiteY9" fmla="*/ 289023 h 289023"/>
              <a:gd name="connsiteX10" fmla="*/ 246911 w 617213"/>
              <a:gd name="connsiteY10" fmla="*/ 289023 h 289023"/>
              <a:gd name="connsiteX11" fmla="*/ 246911 w 617213"/>
              <a:gd name="connsiteY11" fmla="*/ 289023 h 289023"/>
              <a:gd name="connsiteX12" fmla="*/ 246911 w 617213"/>
              <a:gd name="connsiteY12" fmla="*/ 289023 h 289023"/>
              <a:gd name="connsiteX13" fmla="*/ 246911 w 617213"/>
              <a:gd name="connsiteY13" fmla="*/ 289023 h 289023"/>
              <a:gd name="connsiteX14" fmla="*/ 246911 w 617213"/>
              <a:gd name="connsiteY14" fmla="*/ 289023 h 289023"/>
              <a:gd name="connsiteX15" fmla="*/ 246911 w 617213"/>
              <a:gd name="connsiteY15" fmla="*/ 289023 h 289023"/>
              <a:gd name="connsiteX16" fmla="*/ 246911 w 617213"/>
              <a:gd name="connsiteY16" fmla="*/ 289023 h 289023"/>
              <a:gd name="connsiteX17" fmla="*/ 246911 w 617213"/>
              <a:gd name="connsiteY17" fmla="*/ 289023 h 289023"/>
              <a:gd name="connsiteX18" fmla="*/ 246911 w 617213"/>
              <a:gd name="connsiteY18" fmla="*/ 289023 h 289023"/>
              <a:gd name="connsiteX0" fmla="*/ 312839 w 641531"/>
              <a:gd name="connsiteY0" fmla="*/ 0 h 289023"/>
              <a:gd name="connsiteX1" fmla="*/ 6454 w 641531"/>
              <a:gd name="connsiteY1" fmla="*/ 77213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839 w 641531"/>
              <a:gd name="connsiteY0" fmla="*/ 0 h 289023"/>
              <a:gd name="connsiteX1" fmla="*/ 6452 w 641531"/>
              <a:gd name="connsiteY1" fmla="*/ 56797 h 289023"/>
              <a:gd name="connsiteX2" fmla="*/ 635251 w 641531"/>
              <a:gd name="connsiteY2" fmla="*/ 86619 h 289023"/>
              <a:gd name="connsiteX3" fmla="*/ 35246 w 641531"/>
              <a:gd name="connsiteY3" fmla="*/ 131990 h 289023"/>
              <a:gd name="connsiteX4" fmla="*/ 597421 w 641531"/>
              <a:gd name="connsiteY4" fmla="*/ 110336 h 289023"/>
              <a:gd name="connsiteX5" fmla="*/ 232200 w 641531"/>
              <a:gd name="connsiteY5" fmla="*/ 177606 h 289023"/>
              <a:gd name="connsiteX6" fmla="*/ 229367 w 641531"/>
              <a:gd name="connsiteY6" fmla="*/ 289023 h 289023"/>
              <a:gd name="connsiteX7" fmla="*/ 229367 w 641531"/>
              <a:gd name="connsiteY7" fmla="*/ 289023 h 289023"/>
              <a:gd name="connsiteX8" fmla="*/ 229367 w 641531"/>
              <a:gd name="connsiteY8" fmla="*/ 289023 h 289023"/>
              <a:gd name="connsiteX9" fmla="*/ 229367 w 641531"/>
              <a:gd name="connsiteY9" fmla="*/ 289023 h 289023"/>
              <a:gd name="connsiteX10" fmla="*/ 229367 w 641531"/>
              <a:gd name="connsiteY10" fmla="*/ 289023 h 289023"/>
              <a:gd name="connsiteX11" fmla="*/ 229367 w 641531"/>
              <a:gd name="connsiteY11" fmla="*/ 289023 h 289023"/>
              <a:gd name="connsiteX12" fmla="*/ 229367 w 641531"/>
              <a:gd name="connsiteY12" fmla="*/ 289023 h 289023"/>
              <a:gd name="connsiteX13" fmla="*/ 229367 w 641531"/>
              <a:gd name="connsiteY13" fmla="*/ 289023 h 289023"/>
              <a:gd name="connsiteX14" fmla="*/ 229367 w 641531"/>
              <a:gd name="connsiteY14" fmla="*/ 289023 h 289023"/>
              <a:gd name="connsiteX15" fmla="*/ 229367 w 641531"/>
              <a:gd name="connsiteY15" fmla="*/ 289023 h 289023"/>
              <a:gd name="connsiteX16" fmla="*/ 229367 w 641531"/>
              <a:gd name="connsiteY16" fmla="*/ 289023 h 289023"/>
              <a:gd name="connsiteX17" fmla="*/ 229367 w 641531"/>
              <a:gd name="connsiteY17" fmla="*/ 289023 h 289023"/>
              <a:gd name="connsiteX18" fmla="*/ 229367 w 641531"/>
              <a:gd name="connsiteY18" fmla="*/ 289023 h 289023"/>
              <a:gd name="connsiteX0" fmla="*/ 312044 w 617386"/>
              <a:gd name="connsiteY0" fmla="*/ 0 h 289023"/>
              <a:gd name="connsiteX1" fmla="*/ 5657 w 617386"/>
              <a:gd name="connsiteY1" fmla="*/ 56797 h 289023"/>
              <a:gd name="connsiteX2" fmla="*/ 610924 w 617386"/>
              <a:gd name="connsiteY2" fmla="*/ 70740 h 289023"/>
              <a:gd name="connsiteX3" fmla="*/ 34451 w 617386"/>
              <a:gd name="connsiteY3" fmla="*/ 131990 h 289023"/>
              <a:gd name="connsiteX4" fmla="*/ 596626 w 617386"/>
              <a:gd name="connsiteY4" fmla="*/ 110336 h 289023"/>
              <a:gd name="connsiteX5" fmla="*/ 231405 w 617386"/>
              <a:gd name="connsiteY5" fmla="*/ 177606 h 289023"/>
              <a:gd name="connsiteX6" fmla="*/ 228572 w 617386"/>
              <a:gd name="connsiteY6" fmla="*/ 289023 h 289023"/>
              <a:gd name="connsiteX7" fmla="*/ 228572 w 617386"/>
              <a:gd name="connsiteY7" fmla="*/ 289023 h 289023"/>
              <a:gd name="connsiteX8" fmla="*/ 228572 w 617386"/>
              <a:gd name="connsiteY8" fmla="*/ 289023 h 289023"/>
              <a:gd name="connsiteX9" fmla="*/ 228572 w 617386"/>
              <a:gd name="connsiteY9" fmla="*/ 289023 h 289023"/>
              <a:gd name="connsiteX10" fmla="*/ 228572 w 617386"/>
              <a:gd name="connsiteY10" fmla="*/ 289023 h 289023"/>
              <a:gd name="connsiteX11" fmla="*/ 228572 w 617386"/>
              <a:gd name="connsiteY11" fmla="*/ 289023 h 289023"/>
              <a:gd name="connsiteX12" fmla="*/ 228572 w 617386"/>
              <a:gd name="connsiteY12" fmla="*/ 289023 h 289023"/>
              <a:gd name="connsiteX13" fmla="*/ 228572 w 617386"/>
              <a:gd name="connsiteY13" fmla="*/ 289023 h 289023"/>
              <a:gd name="connsiteX14" fmla="*/ 228572 w 617386"/>
              <a:gd name="connsiteY14" fmla="*/ 289023 h 289023"/>
              <a:gd name="connsiteX15" fmla="*/ 228572 w 617386"/>
              <a:gd name="connsiteY15" fmla="*/ 289023 h 289023"/>
              <a:gd name="connsiteX16" fmla="*/ 228572 w 617386"/>
              <a:gd name="connsiteY16" fmla="*/ 289023 h 289023"/>
              <a:gd name="connsiteX17" fmla="*/ 228572 w 617386"/>
              <a:gd name="connsiteY17" fmla="*/ 289023 h 289023"/>
              <a:gd name="connsiteX18" fmla="*/ 228572 w 617386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37558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31405 w 617391"/>
              <a:gd name="connsiteY5" fmla="*/ 177606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2044 w 617391"/>
              <a:gd name="connsiteY0" fmla="*/ 0 h 289023"/>
              <a:gd name="connsiteX1" fmla="*/ 5657 w 617391"/>
              <a:gd name="connsiteY1" fmla="*/ 56797 h 289023"/>
              <a:gd name="connsiteX2" fmla="*/ 610924 w 617391"/>
              <a:gd name="connsiteY2" fmla="*/ 70740 h 289023"/>
              <a:gd name="connsiteX3" fmla="*/ 34451 w 617391"/>
              <a:gd name="connsiteY3" fmla="*/ 131990 h 289023"/>
              <a:gd name="connsiteX4" fmla="*/ 573094 w 617391"/>
              <a:gd name="connsiteY4" fmla="*/ 155705 h 289023"/>
              <a:gd name="connsiteX5" fmla="*/ 266703 w 617391"/>
              <a:gd name="connsiteY5" fmla="*/ 200291 h 289023"/>
              <a:gd name="connsiteX6" fmla="*/ 228572 w 617391"/>
              <a:gd name="connsiteY6" fmla="*/ 289023 h 289023"/>
              <a:gd name="connsiteX7" fmla="*/ 228572 w 617391"/>
              <a:gd name="connsiteY7" fmla="*/ 289023 h 289023"/>
              <a:gd name="connsiteX8" fmla="*/ 228572 w 617391"/>
              <a:gd name="connsiteY8" fmla="*/ 289023 h 289023"/>
              <a:gd name="connsiteX9" fmla="*/ 228572 w 617391"/>
              <a:gd name="connsiteY9" fmla="*/ 289023 h 289023"/>
              <a:gd name="connsiteX10" fmla="*/ 228572 w 617391"/>
              <a:gd name="connsiteY10" fmla="*/ 289023 h 289023"/>
              <a:gd name="connsiteX11" fmla="*/ 228572 w 617391"/>
              <a:gd name="connsiteY11" fmla="*/ 289023 h 289023"/>
              <a:gd name="connsiteX12" fmla="*/ 228572 w 617391"/>
              <a:gd name="connsiteY12" fmla="*/ 289023 h 289023"/>
              <a:gd name="connsiteX13" fmla="*/ 228572 w 617391"/>
              <a:gd name="connsiteY13" fmla="*/ 289023 h 289023"/>
              <a:gd name="connsiteX14" fmla="*/ 228572 w 617391"/>
              <a:gd name="connsiteY14" fmla="*/ 289023 h 289023"/>
              <a:gd name="connsiteX15" fmla="*/ 228572 w 617391"/>
              <a:gd name="connsiteY15" fmla="*/ 289023 h 289023"/>
              <a:gd name="connsiteX16" fmla="*/ 228572 w 617391"/>
              <a:gd name="connsiteY16" fmla="*/ 289023 h 289023"/>
              <a:gd name="connsiteX17" fmla="*/ 228572 w 617391"/>
              <a:gd name="connsiteY17" fmla="*/ 289023 h 289023"/>
              <a:gd name="connsiteX18" fmla="*/ 228572 w 617391"/>
              <a:gd name="connsiteY18" fmla="*/ 289023 h 289023"/>
              <a:gd name="connsiteX0" fmla="*/ 311664 w 605341"/>
              <a:gd name="connsiteY0" fmla="*/ 0 h 289023"/>
              <a:gd name="connsiteX1" fmla="*/ 5277 w 605341"/>
              <a:gd name="connsiteY1" fmla="*/ 56797 h 289023"/>
              <a:gd name="connsiteX2" fmla="*/ 598780 w 605341"/>
              <a:gd name="connsiteY2" fmla="*/ 79814 h 289023"/>
              <a:gd name="connsiteX3" fmla="*/ 34071 w 605341"/>
              <a:gd name="connsiteY3" fmla="*/ 131990 h 289023"/>
              <a:gd name="connsiteX4" fmla="*/ 572714 w 605341"/>
              <a:gd name="connsiteY4" fmla="*/ 155705 h 289023"/>
              <a:gd name="connsiteX5" fmla="*/ 266323 w 605341"/>
              <a:gd name="connsiteY5" fmla="*/ 200291 h 289023"/>
              <a:gd name="connsiteX6" fmla="*/ 228192 w 605341"/>
              <a:gd name="connsiteY6" fmla="*/ 289023 h 289023"/>
              <a:gd name="connsiteX7" fmla="*/ 228192 w 605341"/>
              <a:gd name="connsiteY7" fmla="*/ 289023 h 289023"/>
              <a:gd name="connsiteX8" fmla="*/ 228192 w 605341"/>
              <a:gd name="connsiteY8" fmla="*/ 289023 h 289023"/>
              <a:gd name="connsiteX9" fmla="*/ 228192 w 605341"/>
              <a:gd name="connsiteY9" fmla="*/ 289023 h 289023"/>
              <a:gd name="connsiteX10" fmla="*/ 228192 w 605341"/>
              <a:gd name="connsiteY10" fmla="*/ 289023 h 289023"/>
              <a:gd name="connsiteX11" fmla="*/ 228192 w 605341"/>
              <a:gd name="connsiteY11" fmla="*/ 289023 h 289023"/>
              <a:gd name="connsiteX12" fmla="*/ 228192 w 605341"/>
              <a:gd name="connsiteY12" fmla="*/ 289023 h 289023"/>
              <a:gd name="connsiteX13" fmla="*/ 228192 w 605341"/>
              <a:gd name="connsiteY13" fmla="*/ 289023 h 289023"/>
              <a:gd name="connsiteX14" fmla="*/ 228192 w 605341"/>
              <a:gd name="connsiteY14" fmla="*/ 289023 h 289023"/>
              <a:gd name="connsiteX15" fmla="*/ 228192 w 605341"/>
              <a:gd name="connsiteY15" fmla="*/ 289023 h 289023"/>
              <a:gd name="connsiteX16" fmla="*/ 228192 w 605341"/>
              <a:gd name="connsiteY16" fmla="*/ 289023 h 289023"/>
              <a:gd name="connsiteX17" fmla="*/ 228192 w 605341"/>
              <a:gd name="connsiteY17" fmla="*/ 289023 h 289023"/>
              <a:gd name="connsiteX18" fmla="*/ 228192 w 605341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11664 w 598780"/>
              <a:gd name="connsiteY0" fmla="*/ 0 h 289023"/>
              <a:gd name="connsiteX1" fmla="*/ 5277 w 598780"/>
              <a:gd name="connsiteY1" fmla="*/ 56797 h 289023"/>
              <a:gd name="connsiteX2" fmla="*/ 598780 w 598780"/>
              <a:gd name="connsiteY2" fmla="*/ 79814 h 289023"/>
              <a:gd name="connsiteX3" fmla="*/ 34071 w 598780"/>
              <a:gd name="connsiteY3" fmla="*/ 131990 h 289023"/>
              <a:gd name="connsiteX4" fmla="*/ 572714 w 598780"/>
              <a:gd name="connsiteY4" fmla="*/ 155705 h 289023"/>
              <a:gd name="connsiteX5" fmla="*/ 266323 w 598780"/>
              <a:gd name="connsiteY5" fmla="*/ 200291 h 289023"/>
              <a:gd name="connsiteX6" fmla="*/ 228192 w 598780"/>
              <a:gd name="connsiteY6" fmla="*/ 289023 h 289023"/>
              <a:gd name="connsiteX7" fmla="*/ 228192 w 598780"/>
              <a:gd name="connsiteY7" fmla="*/ 289023 h 289023"/>
              <a:gd name="connsiteX8" fmla="*/ 228192 w 598780"/>
              <a:gd name="connsiteY8" fmla="*/ 289023 h 289023"/>
              <a:gd name="connsiteX9" fmla="*/ 228192 w 598780"/>
              <a:gd name="connsiteY9" fmla="*/ 289023 h 289023"/>
              <a:gd name="connsiteX10" fmla="*/ 228192 w 598780"/>
              <a:gd name="connsiteY10" fmla="*/ 289023 h 289023"/>
              <a:gd name="connsiteX11" fmla="*/ 228192 w 598780"/>
              <a:gd name="connsiteY11" fmla="*/ 289023 h 289023"/>
              <a:gd name="connsiteX12" fmla="*/ 228192 w 598780"/>
              <a:gd name="connsiteY12" fmla="*/ 289023 h 289023"/>
              <a:gd name="connsiteX13" fmla="*/ 228192 w 598780"/>
              <a:gd name="connsiteY13" fmla="*/ 289023 h 289023"/>
              <a:gd name="connsiteX14" fmla="*/ 228192 w 598780"/>
              <a:gd name="connsiteY14" fmla="*/ 289023 h 289023"/>
              <a:gd name="connsiteX15" fmla="*/ 228192 w 598780"/>
              <a:gd name="connsiteY15" fmla="*/ 289023 h 289023"/>
              <a:gd name="connsiteX16" fmla="*/ 228192 w 598780"/>
              <a:gd name="connsiteY16" fmla="*/ 289023 h 289023"/>
              <a:gd name="connsiteX17" fmla="*/ 228192 w 598780"/>
              <a:gd name="connsiteY17" fmla="*/ 289023 h 289023"/>
              <a:gd name="connsiteX18" fmla="*/ 228192 w 598780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503"/>
              <a:gd name="connsiteY0" fmla="*/ 0 h 289023"/>
              <a:gd name="connsiteX1" fmla="*/ 0 w 593503"/>
              <a:gd name="connsiteY1" fmla="*/ 56797 h 289023"/>
              <a:gd name="connsiteX2" fmla="*/ 593503 w 593503"/>
              <a:gd name="connsiteY2" fmla="*/ 79814 h 289023"/>
              <a:gd name="connsiteX3" fmla="*/ 28794 w 593503"/>
              <a:gd name="connsiteY3" fmla="*/ 131990 h 289023"/>
              <a:gd name="connsiteX4" fmla="*/ 567437 w 593503"/>
              <a:gd name="connsiteY4" fmla="*/ 155705 h 289023"/>
              <a:gd name="connsiteX5" fmla="*/ 261046 w 593503"/>
              <a:gd name="connsiteY5" fmla="*/ 200291 h 289023"/>
              <a:gd name="connsiteX6" fmla="*/ 222915 w 593503"/>
              <a:gd name="connsiteY6" fmla="*/ 289023 h 289023"/>
              <a:gd name="connsiteX7" fmla="*/ 222915 w 593503"/>
              <a:gd name="connsiteY7" fmla="*/ 289023 h 289023"/>
              <a:gd name="connsiteX8" fmla="*/ 222915 w 593503"/>
              <a:gd name="connsiteY8" fmla="*/ 289023 h 289023"/>
              <a:gd name="connsiteX9" fmla="*/ 222915 w 593503"/>
              <a:gd name="connsiteY9" fmla="*/ 289023 h 289023"/>
              <a:gd name="connsiteX10" fmla="*/ 222915 w 593503"/>
              <a:gd name="connsiteY10" fmla="*/ 289023 h 289023"/>
              <a:gd name="connsiteX11" fmla="*/ 222915 w 593503"/>
              <a:gd name="connsiteY11" fmla="*/ 289023 h 289023"/>
              <a:gd name="connsiteX12" fmla="*/ 222915 w 593503"/>
              <a:gd name="connsiteY12" fmla="*/ 289023 h 289023"/>
              <a:gd name="connsiteX13" fmla="*/ 222915 w 593503"/>
              <a:gd name="connsiteY13" fmla="*/ 289023 h 289023"/>
              <a:gd name="connsiteX14" fmla="*/ 222915 w 593503"/>
              <a:gd name="connsiteY14" fmla="*/ 289023 h 289023"/>
              <a:gd name="connsiteX15" fmla="*/ 222915 w 593503"/>
              <a:gd name="connsiteY15" fmla="*/ 289023 h 289023"/>
              <a:gd name="connsiteX16" fmla="*/ 222915 w 593503"/>
              <a:gd name="connsiteY16" fmla="*/ 289023 h 289023"/>
              <a:gd name="connsiteX17" fmla="*/ 222915 w 593503"/>
              <a:gd name="connsiteY17" fmla="*/ 289023 h 289023"/>
              <a:gd name="connsiteX18" fmla="*/ 222915 w 593503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  <a:gd name="connsiteX0" fmla="*/ 306387 w 593646"/>
              <a:gd name="connsiteY0" fmla="*/ 0 h 289023"/>
              <a:gd name="connsiteX1" fmla="*/ 0 w 593646"/>
              <a:gd name="connsiteY1" fmla="*/ 56797 h 289023"/>
              <a:gd name="connsiteX2" fmla="*/ 593503 w 593646"/>
              <a:gd name="connsiteY2" fmla="*/ 79814 h 289023"/>
              <a:gd name="connsiteX3" fmla="*/ 28794 w 593646"/>
              <a:gd name="connsiteY3" fmla="*/ 131990 h 289023"/>
              <a:gd name="connsiteX4" fmla="*/ 567437 w 593646"/>
              <a:gd name="connsiteY4" fmla="*/ 155705 h 289023"/>
              <a:gd name="connsiteX5" fmla="*/ 261046 w 593646"/>
              <a:gd name="connsiteY5" fmla="*/ 200291 h 289023"/>
              <a:gd name="connsiteX6" fmla="*/ 222915 w 593646"/>
              <a:gd name="connsiteY6" fmla="*/ 289023 h 289023"/>
              <a:gd name="connsiteX7" fmla="*/ 222915 w 593646"/>
              <a:gd name="connsiteY7" fmla="*/ 289023 h 289023"/>
              <a:gd name="connsiteX8" fmla="*/ 222915 w 593646"/>
              <a:gd name="connsiteY8" fmla="*/ 289023 h 289023"/>
              <a:gd name="connsiteX9" fmla="*/ 222915 w 593646"/>
              <a:gd name="connsiteY9" fmla="*/ 289023 h 289023"/>
              <a:gd name="connsiteX10" fmla="*/ 222915 w 593646"/>
              <a:gd name="connsiteY10" fmla="*/ 289023 h 289023"/>
              <a:gd name="connsiteX11" fmla="*/ 222915 w 593646"/>
              <a:gd name="connsiteY11" fmla="*/ 289023 h 289023"/>
              <a:gd name="connsiteX12" fmla="*/ 222915 w 593646"/>
              <a:gd name="connsiteY12" fmla="*/ 289023 h 289023"/>
              <a:gd name="connsiteX13" fmla="*/ 222915 w 593646"/>
              <a:gd name="connsiteY13" fmla="*/ 289023 h 289023"/>
              <a:gd name="connsiteX14" fmla="*/ 222915 w 593646"/>
              <a:gd name="connsiteY14" fmla="*/ 289023 h 289023"/>
              <a:gd name="connsiteX15" fmla="*/ 222915 w 593646"/>
              <a:gd name="connsiteY15" fmla="*/ 289023 h 289023"/>
              <a:gd name="connsiteX16" fmla="*/ 222915 w 593646"/>
              <a:gd name="connsiteY16" fmla="*/ 289023 h 289023"/>
              <a:gd name="connsiteX17" fmla="*/ 222915 w 593646"/>
              <a:gd name="connsiteY17" fmla="*/ 289023 h 289023"/>
              <a:gd name="connsiteX18" fmla="*/ 222915 w 593646"/>
              <a:gd name="connsiteY18" fmla="*/ 289023 h 2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3646" h="289023">
                <a:moveTo>
                  <a:pt x="306387" y="0"/>
                </a:moveTo>
                <a:cubicBezTo>
                  <a:pt x="243941" y="34780"/>
                  <a:pt x="-795" y="32154"/>
                  <a:pt x="0" y="56797"/>
                </a:cubicBezTo>
                <a:cubicBezTo>
                  <a:pt x="795" y="81440"/>
                  <a:pt x="604392" y="58208"/>
                  <a:pt x="593503" y="79814"/>
                </a:cubicBezTo>
                <a:cubicBezTo>
                  <a:pt x="594377" y="108224"/>
                  <a:pt x="68432" y="94389"/>
                  <a:pt x="28794" y="131990"/>
                </a:cubicBezTo>
                <a:cubicBezTo>
                  <a:pt x="24451" y="160517"/>
                  <a:pt x="564024" y="137517"/>
                  <a:pt x="567437" y="155705"/>
                </a:cubicBezTo>
                <a:cubicBezTo>
                  <a:pt x="570850" y="173893"/>
                  <a:pt x="318466" y="178071"/>
                  <a:pt x="261046" y="200291"/>
                </a:cubicBezTo>
                <a:cubicBezTo>
                  <a:pt x="203626" y="222511"/>
                  <a:pt x="222915" y="289023"/>
                  <a:pt x="222915" y="289023"/>
                </a:cubicBez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  <a:lnTo>
                  <a:pt x="222915" y="289023"/>
                </a:lnTo>
              </a:path>
            </a:pathLst>
          </a:custGeom>
          <a:noFill/>
          <a:ln w="12700">
            <a:solidFill>
              <a:schemeClr val="tx1"/>
            </a:solidFill>
            <a:prstDash val="solid"/>
            <a:headEnd type="none" w="sm" len="sm"/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/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3143251" y="2006264"/>
            <a:ext cx="2175986" cy="369332"/>
          </a:xfrm>
          <a:prstGeom prst="wedgeRoundRectCallout">
            <a:avLst>
              <a:gd name="adj1" fmla="val 69286"/>
              <a:gd name="adj2" fmla="val 62499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Updated </a:t>
            </a:r>
            <a:r>
              <a:rPr lang="en-US" altLang="ko-KR" dirty="0" smtClean="0"/>
              <a:t>passport: Y</a:t>
            </a:r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312836" y="3296279"/>
            <a:ext cx="2013693" cy="1154192"/>
            <a:chOff x="3312836" y="3427452"/>
            <a:chExt cx="2013693" cy="1154192"/>
          </a:xfrm>
        </p:grpSpPr>
        <p:sp>
          <p:nvSpPr>
            <p:cNvPr id="35" name="TextBox 34"/>
            <p:cNvSpPr txBox="1"/>
            <p:nvPr/>
          </p:nvSpPr>
          <p:spPr>
            <a:xfrm>
              <a:off x="3891522" y="342745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Z</a:t>
              </a:r>
              <a:endParaRPr lang="ko-KR" altLang="en-US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312836" y="3780591"/>
              <a:ext cx="2013693" cy="801053"/>
            </a:xfrm>
            <a:prstGeom prst="roundRect">
              <a:avLst>
                <a:gd name="adj" fmla="val 1286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2836" y="3769102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rgbClr val="1F3763"/>
                  </a:solidFill>
                </a:rPr>
                <a:t>Check_passport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 (Z</a:t>
              </a:r>
              <a:r>
                <a:rPr lang="en-US" altLang="ko-KR" dirty="0" smtClean="0">
                  <a:solidFill>
                    <a:srgbClr val="1F3763"/>
                  </a:solidFill>
                  <a:sym typeface="Wingdings" panose="05000000000000000000" pitchFamily="2" charset="2"/>
                </a:rPr>
                <a:t>)</a:t>
              </a:r>
              <a:endParaRPr lang="en-US" altLang="ko-KR" dirty="0" smtClean="0">
                <a:solidFill>
                  <a:srgbClr val="1F3763"/>
                </a:solidFill>
              </a:endParaRPr>
            </a:p>
          </p:txBody>
        </p:sp>
      </p:grpSp>
      <p:cxnSp>
        <p:nvCxnSpPr>
          <p:cNvPr id="40" name="직선 화살표 연결선 39"/>
          <p:cNvCxnSpPr>
            <a:endCxn id="35" idx="3"/>
          </p:cNvCxnSpPr>
          <p:nvPr/>
        </p:nvCxnSpPr>
        <p:spPr>
          <a:xfrm flipH="1">
            <a:off x="4738229" y="2970167"/>
            <a:ext cx="1898792" cy="510778"/>
          </a:xfrm>
          <a:prstGeom prst="straightConnector1">
            <a:avLst/>
          </a:prstGeom>
          <a:noFill/>
          <a:ln>
            <a:solidFill>
              <a:srgbClr val="CB2C2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번개 40"/>
          <p:cNvSpPr/>
          <p:nvPr/>
        </p:nvSpPr>
        <p:spPr>
          <a:xfrm rot="20700000">
            <a:off x="5276478" y="2376819"/>
            <a:ext cx="397460" cy="499063"/>
          </a:xfrm>
          <a:prstGeom prst="lightningBolt">
            <a:avLst/>
          </a:prstGeom>
          <a:solidFill>
            <a:srgbClr val="FFA3A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731750" y="2569700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Jump    Y</a:t>
            </a:r>
            <a:endParaRPr lang="ko-KR" altLang="en-US" b="1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372134" y="3699426"/>
            <a:ext cx="1866615" cy="25562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14014" y="1112641"/>
            <a:ext cx="1592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Original code</a:t>
            </a:r>
            <a:endParaRPr lang="ko-KR" alt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6094540" y="1098602"/>
            <a:ext cx="179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Protected code</a:t>
            </a:r>
            <a:endParaRPr lang="ko-KR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-21228" y="4590299"/>
            <a:ext cx="879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[Oh 2002</a:t>
            </a:r>
            <a:r>
              <a:rPr lang="en-US" altLang="ko-KR" sz="1050" dirty="0"/>
              <a:t>] OH, Nahmsuk; SHIRVANI, Philip P.; MCCLUSKEY, Edward J. Control-flow checking by software signatures. IEEE transactions on Reliability, 2002, </a:t>
            </a:r>
            <a:r>
              <a:rPr lang="en-US" altLang="ko-KR" sz="1050" dirty="0" smtClean="0"/>
              <a:t>51.1</a:t>
            </a:r>
            <a:endParaRPr lang="en-US" altLang="ko-KR" sz="105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733800" y="2486025"/>
            <a:ext cx="1568468" cy="1038225"/>
            <a:chOff x="3733800" y="2486025"/>
            <a:chExt cx="1568468" cy="1038225"/>
          </a:xfrm>
        </p:grpSpPr>
        <p:cxnSp>
          <p:nvCxnSpPr>
            <p:cNvPr id="8" name="직선 화살표 연결선 7"/>
            <p:cNvCxnSpPr/>
            <p:nvPr/>
          </p:nvCxnSpPr>
          <p:spPr>
            <a:xfrm flipV="1">
              <a:off x="3733800" y="2486025"/>
              <a:ext cx="0" cy="10382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810000" y="2619592"/>
              <a:ext cx="1492268" cy="646331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Mismatch can</a:t>
              </a:r>
              <a:br>
                <a:rPr lang="en-US" altLang="ko-KR" dirty="0"/>
              </a:br>
              <a:r>
                <a:rPr lang="en-US" altLang="ko-KR" dirty="0"/>
                <a:t>be detected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494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1" grpId="0"/>
      <p:bldP spid="23" grpId="0"/>
      <p:bldP spid="33" grpId="0" animBg="1"/>
      <p:bldP spid="41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788212"/>
            <a:ext cx="8743950" cy="43076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 smtClean="0"/>
              <a:t>SWIFT cannot detect specific wrong-direction errors (Taken </a:t>
            </a:r>
            <a:r>
              <a:rPr lang="en-US" sz="2000" b="0" dirty="0" smtClean="0">
                <a:sym typeface="Wingdings" panose="05000000000000000000" pitchFamily="2" charset="2"/>
              </a:rPr>
              <a:t> Not-Taken)</a:t>
            </a:r>
            <a:endParaRPr lang="en-US" sz="2000" b="0" dirty="0"/>
          </a:p>
          <a:p>
            <a:pPr marL="457200" indent="-457200">
              <a:buFont typeface="+mj-lt"/>
              <a:buAutoNum type="arabicPeriod"/>
            </a:pPr>
            <a:endParaRPr lang="en-US" sz="2000" b="0" dirty="0" smtClean="0"/>
          </a:p>
          <a:p>
            <a:pPr marL="457200" indent="-457200">
              <a:buFont typeface="+mj-lt"/>
              <a:buAutoNum type="arabicPeriod"/>
            </a:pPr>
            <a:endParaRPr lang="en-US" sz="2000" b="0" dirty="0"/>
          </a:p>
          <a:p>
            <a:pPr marL="457200" indent="-457200">
              <a:buFont typeface="+mj-lt"/>
              <a:buAutoNum type="arabicPeriod"/>
            </a:pPr>
            <a:endParaRPr lang="en-US" sz="2000" b="0" dirty="0" smtClean="0"/>
          </a:p>
          <a:p>
            <a:pPr marL="457200" indent="-457200">
              <a:buFont typeface="+mj-lt"/>
              <a:buAutoNum type="arabicPeriod"/>
            </a:pPr>
            <a:endParaRPr lang="en-US" sz="2000" b="0" dirty="0"/>
          </a:p>
          <a:p>
            <a:pPr marL="457200" indent="-457200">
              <a:buFont typeface="+mj-lt"/>
              <a:buAutoNum type="arabicPeriod"/>
            </a:pPr>
            <a:endParaRPr lang="en-US" sz="2000" b="0" dirty="0" smtClean="0"/>
          </a:p>
          <a:p>
            <a:pPr marL="457200" indent="-457200">
              <a:buFont typeface="+mj-lt"/>
              <a:buAutoNum type="arabicPeriod"/>
            </a:pPr>
            <a:endParaRPr lang="en-US" sz="3200" b="0" dirty="0" smtClean="0"/>
          </a:p>
          <a:p>
            <a:pPr marL="457200" indent="-457200">
              <a:buFont typeface="+mj-lt"/>
              <a:buAutoNum type="arabicPeriod"/>
            </a:pPr>
            <a:endParaRPr lang="en-US" sz="2000" b="0" dirty="0" smtClean="0"/>
          </a:p>
          <a:p>
            <a:pPr marL="457200" indent="-457200">
              <a:buFont typeface="+mj-lt"/>
              <a:buAutoNum type="arabicPeriod"/>
            </a:pPr>
            <a:endParaRPr lang="en-US" sz="20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0" dirty="0" smtClean="0"/>
              <a:t>SWIFT does not provide any information to protect  function calls &amp; returns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SWIFT: problem of control-flow protection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  <p:grpSp>
        <p:nvGrpSpPr>
          <p:cNvPr id="22" name="그룹 21"/>
          <p:cNvGrpSpPr/>
          <p:nvPr/>
        </p:nvGrpSpPr>
        <p:grpSpPr>
          <a:xfrm>
            <a:off x="259080" y="1647825"/>
            <a:ext cx="2703195" cy="2266950"/>
            <a:chOff x="259080" y="1447800"/>
            <a:chExt cx="2703195" cy="2266950"/>
          </a:xfrm>
        </p:grpSpPr>
        <p:sp>
          <p:nvSpPr>
            <p:cNvPr id="7" name="TextBox 6"/>
            <p:cNvSpPr txBox="1"/>
            <p:nvPr/>
          </p:nvSpPr>
          <p:spPr>
            <a:xfrm>
              <a:off x="1186815" y="144780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X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3390" y="3105507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T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62940" y="1788557"/>
              <a:ext cx="1946910" cy="954644"/>
            </a:xfrm>
            <a:prstGeom prst="roundRect">
              <a:avLst>
                <a:gd name="adj" fmla="val 84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59080" y="3409950"/>
              <a:ext cx="1245870" cy="304800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7487" y="2091809"/>
              <a:ext cx="1729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If (A==B) jump T</a:t>
              </a:r>
            </a:p>
            <a:p>
              <a:r>
                <a:rPr lang="en-US" altLang="ko-KR" b="1" dirty="0" smtClean="0"/>
                <a:t>jump NT</a:t>
              </a:r>
              <a:endParaRPr lang="en-US" altLang="ko-KR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0715" y="3105507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NT</a:t>
              </a:r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16405" y="3409950"/>
              <a:ext cx="1245870" cy="304800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055141" y="2738795"/>
              <a:ext cx="1231953" cy="394930"/>
              <a:chOff x="1055141" y="2738795"/>
              <a:chExt cx="1231953" cy="433030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 flipH="1">
                <a:off x="1055141" y="2738795"/>
                <a:ext cx="559835" cy="43303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>
                <a:off x="1727259" y="2738795"/>
                <a:ext cx="559835" cy="43303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4" name="TextBox 23"/>
          <p:cNvSpPr txBox="1"/>
          <p:nvPr/>
        </p:nvSpPr>
        <p:spPr>
          <a:xfrm>
            <a:off x="6365290" y="149542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X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01475" y="340078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T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10150" y="1838325"/>
            <a:ext cx="3609440" cy="1362075"/>
          </a:xfrm>
          <a:prstGeom prst="roundRect">
            <a:avLst>
              <a:gd name="adj" fmla="val 8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19948" y="3705225"/>
            <a:ext cx="2012400" cy="535424"/>
          </a:xfrm>
          <a:prstGeom prst="roundRect">
            <a:avLst>
              <a:gd name="adj" fmla="val 138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0612" y="1848235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F3763"/>
                </a:solidFill>
              </a:rPr>
              <a:t>If (A</a:t>
            </a:r>
            <a:r>
              <a:rPr lang="en-US" altLang="ko-KR" baseline="30000" dirty="0" smtClean="0">
                <a:solidFill>
                  <a:srgbClr val="1F3763"/>
                </a:solidFill>
              </a:rPr>
              <a:t>*</a:t>
            </a:r>
            <a:r>
              <a:rPr lang="en-US" altLang="ko-KR" dirty="0" smtClean="0">
                <a:solidFill>
                  <a:srgbClr val="1F3763"/>
                </a:solidFill>
              </a:rPr>
              <a:t>==B</a:t>
            </a:r>
            <a:r>
              <a:rPr lang="en-US" altLang="ko-KR" baseline="30000" dirty="0" smtClean="0">
                <a:solidFill>
                  <a:srgbClr val="1F3763"/>
                </a:solidFill>
              </a:rPr>
              <a:t>*</a:t>
            </a:r>
            <a:r>
              <a:rPr lang="en-US" altLang="ko-KR" dirty="0" smtClean="0">
                <a:solidFill>
                  <a:srgbClr val="1F3763"/>
                </a:solidFill>
              </a:rPr>
              <a:t>) </a:t>
            </a:r>
            <a:r>
              <a:rPr lang="en-US" altLang="ko-KR" dirty="0" err="1" smtClean="0">
                <a:solidFill>
                  <a:srgbClr val="1F3763"/>
                </a:solidFill>
              </a:rPr>
              <a:t>set_passport</a:t>
            </a:r>
            <a:r>
              <a:rPr lang="en-US" altLang="ko-KR" dirty="0" smtClean="0">
                <a:solidFill>
                  <a:srgbClr val="1F3763"/>
                </a:solidFill>
              </a:rPr>
              <a:t> </a:t>
            </a:r>
            <a:r>
              <a:rPr lang="en-US" altLang="ko-KR" dirty="0">
                <a:solidFill>
                  <a:srgbClr val="1F3763"/>
                </a:solidFill>
              </a:rPr>
              <a:t>(X</a:t>
            </a:r>
            <a:r>
              <a:rPr lang="en-US" altLang="ko-KR" dirty="0">
                <a:solidFill>
                  <a:srgbClr val="1F3763"/>
                </a:solidFill>
                <a:sym typeface="Wingdings" panose="05000000000000000000" pitchFamily="2" charset="2"/>
              </a:rPr>
              <a:t>T)</a:t>
            </a:r>
            <a:r>
              <a:rPr lang="en-US" altLang="ko-KR" dirty="0" smtClean="0">
                <a:solidFill>
                  <a:srgbClr val="1F3763"/>
                </a:solidFill>
              </a:rPr>
              <a:t> </a:t>
            </a:r>
          </a:p>
          <a:p>
            <a:r>
              <a:rPr lang="en-US" altLang="ko-KR" b="1" dirty="0" smtClean="0"/>
              <a:t>If (A==B) jump 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45414" y="340078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Block NT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894880" y="3705225"/>
            <a:ext cx="2012400" cy="535424"/>
          </a:xfrm>
          <a:prstGeom prst="roundRect">
            <a:avLst>
              <a:gd name="adj" fmla="val 138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014541" y="3200399"/>
            <a:ext cx="559835" cy="238125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7039084" y="3200399"/>
            <a:ext cx="559835" cy="238125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914014" y="1339064"/>
            <a:ext cx="1592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Original code</a:t>
            </a:r>
            <a:endParaRPr lang="ko-KR" alt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5919175" y="1183092"/>
            <a:ext cx="179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Protected code</a:t>
            </a:r>
            <a:endParaRPr lang="ko-KR" alt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4707488" y="366748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1F3763"/>
                </a:solidFill>
              </a:rPr>
              <a:t>Check_passport</a:t>
            </a:r>
            <a:r>
              <a:rPr lang="en-US" altLang="ko-KR" dirty="0" smtClean="0">
                <a:solidFill>
                  <a:srgbClr val="1F3763"/>
                </a:solidFill>
              </a:rPr>
              <a:t> (T</a:t>
            </a:r>
            <a:r>
              <a:rPr lang="en-US" altLang="ko-KR" dirty="0" smtClean="0">
                <a:solidFill>
                  <a:srgbClr val="1F3763"/>
                </a:solidFill>
                <a:sym typeface="Wingdings" panose="05000000000000000000" pitchFamily="2" charset="2"/>
              </a:rPr>
              <a:t>)</a:t>
            </a:r>
            <a:endParaRPr lang="en-US" altLang="ko-KR" dirty="0" smtClean="0">
              <a:solidFill>
                <a:srgbClr val="1F3763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38864" y="367486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1F3763"/>
                </a:solidFill>
              </a:rPr>
              <a:t>Check_passport</a:t>
            </a:r>
            <a:r>
              <a:rPr lang="en-US" altLang="ko-KR" dirty="0" smtClean="0">
                <a:solidFill>
                  <a:srgbClr val="1F3763"/>
                </a:solidFill>
              </a:rPr>
              <a:t> (NT</a:t>
            </a:r>
            <a:r>
              <a:rPr lang="en-US" altLang="ko-KR" dirty="0" smtClean="0">
                <a:solidFill>
                  <a:srgbClr val="1F3763"/>
                </a:solidFill>
                <a:sym typeface="Wingdings" panose="05000000000000000000" pitchFamily="2" charset="2"/>
              </a:rPr>
              <a:t>)</a:t>
            </a:r>
            <a:endParaRPr lang="en-US" altLang="ko-KR" dirty="0" smtClean="0">
              <a:solidFill>
                <a:srgbClr val="1F3763"/>
              </a:solidFill>
            </a:endParaRP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3578765" y="1216878"/>
            <a:ext cx="2279110" cy="369332"/>
          </a:xfrm>
          <a:prstGeom prst="wedgeRoundRectCallout">
            <a:avLst>
              <a:gd name="adj1" fmla="val 50739"/>
              <a:gd name="adj2" fmla="val 11614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A=0, B=0, A</a:t>
            </a:r>
            <a:r>
              <a:rPr lang="en-US" altLang="ko-KR" baseline="30000" dirty="0"/>
              <a:t>*</a:t>
            </a:r>
            <a:r>
              <a:rPr lang="en-US" altLang="ko-KR" dirty="0"/>
              <a:t>=0, B</a:t>
            </a:r>
            <a:r>
              <a:rPr lang="en-US" altLang="ko-KR" baseline="30000" dirty="0"/>
              <a:t>*</a:t>
            </a:r>
            <a:r>
              <a:rPr lang="en-US" altLang="ko-KR" dirty="0"/>
              <a:t>=0</a:t>
            </a:r>
            <a:endParaRPr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2438400" y="2029600"/>
            <a:ext cx="2571271" cy="427850"/>
            <a:chOff x="2438400" y="2029600"/>
            <a:chExt cx="2571271" cy="427850"/>
          </a:xfrm>
        </p:grpSpPr>
        <p:sp>
          <p:nvSpPr>
            <p:cNvPr id="46" name="자유형 45"/>
            <p:cNvSpPr/>
            <p:nvPr/>
          </p:nvSpPr>
          <p:spPr>
            <a:xfrm>
              <a:off x="2438400" y="2152650"/>
              <a:ext cx="2352675" cy="304800"/>
            </a:xfrm>
            <a:custGeom>
              <a:avLst/>
              <a:gdLst>
                <a:gd name="connsiteX0" fmla="*/ 0 w 2352675"/>
                <a:gd name="connsiteY0" fmla="*/ 352425 h 352425"/>
                <a:gd name="connsiteX1" fmla="*/ 895350 w 2352675"/>
                <a:gd name="connsiteY1" fmla="*/ 352425 h 352425"/>
                <a:gd name="connsiteX2" fmla="*/ 895350 w 2352675"/>
                <a:gd name="connsiteY2" fmla="*/ 0 h 352425"/>
                <a:gd name="connsiteX3" fmla="*/ 2352675 w 2352675"/>
                <a:gd name="connsiteY3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75" h="352425">
                  <a:moveTo>
                    <a:pt x="0" y="352425"/>
                  </a:moveTo>
                  <a:lnTo>
                    <a:pt x="895350" y="352425"/>
                  </a:lnTo>
                  <a:lnTo>
                    <a:pt x="895350" y="0"/>
                  </a:lnTo>
                  <a:lnTo>
                    <a:pt x="235267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왼쪽 대괄호 46"/>
            <p:cNvSpPr/>
            <p:nvPr/>
          </p:nvSpPr>
          <p:spPr>
            <a:xfrm>
              <a:off x="4826001" y="2029600"/>
              <a:ext cx="183670" cy="262234"/>
            </a:xfrm>
            <a:prstGeom prst="leftBracke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5009671" y="2386502"/>
            <a:ext cx="4572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altLang="ko-KR" sz="1100" b="1" dirty="0">
              <a:solidFill>
                <a:prstClr val="black"/>
              </a:solidFill>
            </a:endParaRPr>
          </a:p>
          <a:p>
            <a:pPr lvl="0"/>
            <a:r>
              <a:rPr lang="en-US" altLang="ko-KR" dirty="0" err="1" smtClean="0">
                <a:solidFill>
                  <a:srgbClr val="1F3763"/>
                </a:solidFill>
              </a:rPr>
              <a:t>Set_passport</a:t>
            </a:r>
            <a:r>
              <a:rPr lang="en-US" altLang="ko-KR" dirty="0" smtClean="0">
                <a:solidFill>
                  <a:srgbClr val="1F3763"/>
                </a:solidFill>
              </a:rPr>
              <a:t> </a:t>
            </a:r>
            <a:r>
              <a:rPr lang="en-US" altLang="ko-KR" dirty="0">
                <a:solidFill>
                  <a:srgbClr val="1F3763"/>
                </a:solidFill>
              </a:rPr>
              <a:t>(X</a:t>
            </a:r>
            <a:r>
              <a:rPr lang="en-US" altLang="ko-KR" dirty="0">
                <a:solidFill>
                  <a:srgbClr val="1F3763"/>
                </a:solidFill>
                <a:sym typeface="Wingdings" panose="05000000000000000000" pitchFamily="2" charset="2"/>
              </a:rPr>
              <a:t>NT)</a:t>
            </a:r>
            <a:endParaRPr lang="en-US" altLang="ko-KR" dirty="0">
              <a:solidFill>
                <a:srgbClr val="1F3763"/>
              </a:solidFill>
            </a:endParaRP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</a:rPr>
              <a:t>jump </a:t>
            </a:r>
            <a:r>
              <a:rPr lang="en-US" altLang="ko-KR" b="1" dirty="0">
                <a:solidFill>
                  <a:prstClr val="black"/>
                </a:solidFill>
              </a:rPr>
              <a:t>NT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854200" y="2745646"/>
            <a:ext cx="3155471" cy="262234"/>
            <a:chOff x="1854200" y="2029600"/>
            <a:chExt cx="3155471" cy="262234"/>
          </a:xfrm>
        </p:grpSpPr>
        <p:sp>
          <p:nvSpPr>
            <p:cNvPr id="52" name="자유형 51"/>
            <p:cNvSpPr/>
            <p:nvPr/>
          </p:nvSpPr>
          <p:spPr>
            <a:xfrm flipV="1">
              <a:off x="1854200" y="2034774"/>
              <a:ext cx="2936875" cy="117876"/>
            </a:xfrm>
            <a:custGeom>
              <a:avLst/>
              <a:gdLst>
                <a:gd name="connsiteX0" fmla="*/ 0 w 2352675"/>
                <a:gd name="connsiteY0" fmla="*/ 352425 h 352425"/>
                <a:gd name="connsiteX1" fmla="*/ 895350 w 2352675"/>
                <a:gd name="connsiteY1" fmla="*/ 352425 h 352425"/>
                <a:gd name="connsiteX2" fmla="*/ 895350 w 2352675"/>
                <a:gd name="connsiteY2" fmla="*/ 0 h 352425"/>
                <a:gd name="connsiteX3" fmla="*/ 2352675 w 2352675"/>
                <a:gd name="connsiteY3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75" h="352425">
                  <a:moveTo>
                    <a:pt x="0" y="352425"/>
                  </a:moveTo>
                  <a:lnTo>
                    <a:pt x="895350" y="352425"/>
                  </a:lnTo>
                  <a:lnTo>
                    <a:pt x="895350" y="0"/>
                  </a:lnTo>
                  <a:lnTo>
                    <a:pt x="235267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왼쪽 대괄호 52"/>
            <p:cNvSpPr/>
            <p:nvPr/>
          </p:nvSpPr>
          <p:spPr>
            <a:xfrm>
              <a:off x="4826001" y="2029600"/>
              <a:ext cx="183670" cy="262234"/>
            </a:xfrm>
            <a:prstGeom prst="leftBracket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4" name="모서리가 둥근 사각형 설명선 53"/>
          <p:cNvSpPr/>
          <p:nvPr/>
        </p:nvSpPr>
        <p:spPr>
          <a:xfrm>
            <a:off x="2752725" y="1663471"/>
            <a:ext cx="2144167" cy="369332"/>
          </a:xfrm>
          <a:prstGeom prst="wedgeRoundRectCallout">
            <a:avLst>
              <a:gd name="adj1" fmla="val 57612"/>
              <a:gd name="adj2" fmla="val 38773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Updated </a:t>
            </a:r>
            <a:r>
              <a:rPr lang="en-US" altLang="ko-KR" dirty="0"/>
              <a:t>passport: T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421380" y="2046395"/>
            <a:ext cx="3265170" cy="422485"/>
            <a:chOff x="3421380" y="2046395"/>
            <a:chExt cx="3265170" cy="422485"/>
          </a:xfrm>
        </p:grpSpPr>
        <p:sp>
          <p:nvSpPr>
            <p:cNvPr id="58" name="번개 57"/>
            <p:cNvSpPr/>
            <p:nvPr/>
          </p:nvSpPr>
          <p:spPr>
            <a:xfrm rot="15300000" flipH="1">
              <a:off x="4497848" y="1995593"/>
              <a:ext cx="397460" cy="499063"/>
            </a:xfrm>
            <a:prstGeom prst="lightningBolt">
              <a:avLst/>
            </a:prstGeom>
            <a:solidFill>
              <a:srgbClr val="FFA3A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3421380" y="2108961"/>
              <a:ext cx="962105" cy="359919"/>
            </a:xfrm>
            <a:prstGeom prst="roundRect">
              <a:avLst/>
            </a:prstGeom>
            <a:solidFill>
              <a:srgbClr val="92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B=</a:t>
              </a:r>
              <a:r>
                <a:rPr lang="en-US" altLang="ko-KR" dirty="0"/>
                <a:t>0</a:t>
              </a:r>
              <a:r>
                <a:rPr lang="en-US" altLang="ko-KR" dirty="0" smtClean="0">
                  <a:sym typeface="Wingdings" panose="05000000000000000000" pitchFamily="2" charset="2"/>
                </a:rPr>
                <a:t></a:t>
              </a:r>
              <a:r>
                <a:rPr lang="en-US" altLang="ko-KR" dirty="0" smtClean="0"/>
                <a:t>1</a:t>
              </a: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065244" y="2199872"/>
              <a:ext cx="1621306" cy="22860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모서리가 둥근 사각형 설명선 60"/>
          <p:cNvSpPr/>
          <p:nvPr/>
        </p:nvSpPr>
        <p:spPr>
          <a:xfrm>
            <a:off x="2524125" y="2976604"/>
            <a:ext cx="2306955" cy="369332"/>
          </a:xfrm>
          <a:prstGeom prst="wedgeRoundRectCallout">
            <a:avLst>
              <a:gd name="adj1" fmla="val 59956"/>
              <a:gd name="adj2" fmla="val -107713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Updated passport: NT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838864" y="3710941"/>
            <a:ext cx="2159566" cy="2897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7039084" y="3200399"/>
            <a:ext cx="559835" cy="238125"/>
          </a:xfrm>
          <a:prstGeom prst="straightConnector1">
            <a:avLst/>
          </a:pr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곱셈 기호 22"/>
          <p:cNvSpPr/>
          <p:nvPr/>
        </p:nvSpPr>
        <p:spPr>
          <a:xfrm>
            <a:off x="3700013" y="2133600"/>
            <a:ext cx="304258" cy="328102"/>
          </a:xfrm>
          <a:prstGeom prst="mathMultiply">
            <a:avLst>
              <a:gd name="adj1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2752725" y="1663471"/>
            <a:ext cx="2144167" cy="369332"/>
          </a:xfrm>
          <a:prstGeom prst="wedgeRoundRectCallout">
            <a:avLst>
              <a:gd name="adj1" fmla="val 57612"/>
              <a:gd name="adj2" fmla="val 3877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Previous passport: T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259595" y="3421380"/>
            <a:ext cx="7366245" cy="1059180"/>
            <a:chOff x="1259595" y="3421380"/>
            <a:chExt cx="7366245" cy="1059180"/>
          </a:xfrm>
        </p:grpSpPr>
        <p:sp>
          <p:nvSpPr>
            <p:cNvPr id="29" name="자유형 28"/>
            <p:cNvSpPr/>
            <p:nvPr/>
          </p:nvSpPr>
          <p:spPr>
            <a:xfrm>
              <a:off x="4511040" y="3421380"/>
              <a:ext cx="4114800" cy="1059180"/>
            </a:xfrm>
            <a:custGeom>
              <a:avLst/>
              <a:gdLst>
                <a:gd name="connsiteX0" fmla="*/ 4114800 w 4114800"/>
                <a:gd name="connsiteY0" fmla="*/ 624840 h 1059180"/>
                <a:gd name="connsiteX1" fmla="*/ 4114800 w 4114800"/>
                <a:gd name="connsiteY1" fmla="*/ 1059180 h 1059180"/>
                <a:gd name="connsiteX2" fmla="*/ 0 w 4114800"/>
                <a:gd name="connsiteY2" fmla="*/ 1059180 h 1059180"/>
                <a:gd name="connsiteX3" fmla="*/ 0 w 4114800"/>
                <a:gd name="connsiteY3" fmla="*/ 0 h 10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4800" h="1059180">
                  <a:moveTo>
                    <a:pt x="4114800" y="624840"/>
                  </a:moveTo>
                  <a:lnTo>
                    <a:pt x="4114800" y="1059180"/>
                  </a:lnTo>
                  <a:lnTo>
                    <a:pt x="0" y="105918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59595" y="3597098"/>
              <a:ext cx="3135987" cy="646331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SWIFT cannot detect such error</a:t>
              </a:r>
              <a:br>
                <a:rPr lang="en-US" altLang="ko-KR" dirty="0"/>
              </a:br>
              <a:r>
                <a:rPr lang="en-US" altLang="ko-KR" dirty="0"/>
                <a:t>since the passport looks valid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625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/>
      <p:bldP spid="45" grpId="0" animBg="1"/>
      <p:bldP spid="45" grpId="1" animBg="1"/>
      <p:bldP spid="50" grpId="0"/>
      <p:bldP spid="54" grpId="0" animBg="1"/>
      <p:bldP spid="54" grpId="1" animBg="1"/>
      <p:bldP spid="61" grpId="0" animBg="1"/>
      <p:bldP spid="61" grpId="1" animBg="1"/>
      <p:bldP spid="62" grpId="0" animBg="1"/>
      <p:bldP spid="62" grpId="1" animBg="1"/>
      <p:bldP spid="55" grpId="0" animBg="1"/>
      <p:bldP spid="5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58822"/>
            <a:ext cx="8471002" cy="3615910"/>
          </a:xfrm>
        </p:spPr>
        <p:txBody>
          <a:bodyPr/>
          <a:lstStyle/>
          <a:p>
            <a:r>
              <a:rPr lang="en-US" b="0" dirty="0" smtClean="0"/>
              <a:t>CHITIN</a:t>
            </a:r>
            <a:r>
              <a:rPr lang="en-US" b="0" dirty="0"/>
              <a:t>: </a:t>
            </a:r>
            <a:r>
              <a:rPr lang="en-US" b="0" dirty="0" smtClean="0"/>
              <a:t>a </a:t>
            </a:r>
            <a:r>
              <a:rPr lang="en-US" b="0" u="sng" dirty="0" err="1" smtClean="0"/>
              <a:t>C</a:t>
            </a:r>
            <a:r>
              <a:rPr lang="en-US" b="0" dirty="0" err="1" smtClean="0"/>
              <a:t>ompre</a:t>
            </a:r>
            <a:r>
              <a:rPr lang="en-US" b="0" u="sng" dirty="0" err="1" smtClean="0"/>
              <a:t>H</a:t>
            </a:r>
            <a:r>
              <a:rPr lang="en-US" b="0" dirty="0" err="1" smtClean="0"/>
              <a:t>ensive</a:t>
            </a:r>
            <a:r>
              <a:rPr lang="en-US" b="0" dirty="0" smtClean="0"/>
              <a:t> </a:t>
            </a:r>
            <a:r>
              <a:rPr lang="en-US" b="0" u="sng" dirty="0" smtClean="0"/>
              <a:t>I</a:t>
            </a:r>
            <a:r>
              <a:rPr lang="en-US" b="0" dirty="0" smtClean="0"/>
              <a:t>n-</a:t>
            </a:r>
            <a:r>
              <a:rPr lang="en-US" b="0" u="sng" dirty="0" smtClean="0"/>
              <a:t>T</a:t>
            </a:r>
            <a:r>
              <a:rPr lang="en-US" b="0" dirty="0" smtClean="0"/>
              <a:t>hread </a:t>
            </a:r>
            <a:r>
              <a:rPr lang="en-US" b="0" u="sng" dirty="0" err="1" smtClean="0"/>
              <a:t>IN</a:t>
            </a:r>
            <a:r>
              <a:rPr lang="en-US" b="0" dirty="0" err="1" smtClean="0"/>
              <a:t>struction</a:t>
            </a:r>
            <a:r>
              <a:rPr lang="en-US" b="0" dirty="0" smtClean="0"/>
              <a:t> replication</a:t>
            </a:r>
            <a:br>
              <a:rPr lang="en-US" b="0" dirty="0" smtClean="0"/>
            </a:br>
            <a:r>
              <a:rPr lang="en-US" b="0" dirty="0" smtClean="0"/>
              <a:t>               technique against transient faults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CHITIN: Summarization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14" name="TextBox 13"/>
          <p:cNvSpPr txBox="1"/>
          <p:nvPr/>
        </p:nvSpPr>
        <p:spPr>
          <a:xfrm>
            <a:off x="136187" y="-1295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553382" y="2317462"/>
            <a:ext cx="8254382" cy="595851"/>
            <a:chOff x="553382" y="2414887"/>
            <a:chExt cx="8254382" cy="59585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53382" y="2466360"/>
              <a:ext cx="1689100" cy="492904"/>
            </a:xfrm>
            <a:prstGeom prst="roundRect">
              <a:avLst/>
            </a:prstGeom>
            <a:solidFill>
              <a:srgbClr val="D7621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Memory s</a:t>
              </a:r>
              <a:r>
                <a:rPr lang="en-US" altLang="ko-KR" dirty="0" smtClean="0"/>
                <a:t>tore</a:t>
              </a:r>
              <a:endParaRPr lang="en-US" altLang="ko-KR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7488" y="2528146"/>
              <a:ext cx="4050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Load-back checking (adopted from </a:t>
              </a:r>
              <a:r>
                <a:rPr lang="en-US" altLang="ko-KR" dirty="0" err="1" smtClean="0"/>
                <a:t>nZDC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757062" y="2414887"/>
              <a:ext cx="1614789" cy="595851"/>
              <a:chOff x="2657050" y="2414887"/>
              <a:chExt cx="1614789" cy="595851"/>
            </a:xfrm>
          </p:grpSpPr>
          <p:pic>
            <p:nvPicPr>
              <p:cNvPr id="2052" name="Picture 4" descr="Floppy Disc, Floppy, Storage, Disc, Computer, Memory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2657050" y="2414887"/>
                <a:ext cx="467150" cy="443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그룹 37"/>
              <p:cNvGrpSpPr/>
              <p:nvPr/>
            </p:nvGrpSpPr>
            <p:grpSpPr>
              <a:xfrm>
                <a:off x="3912279" y="2566244"/>
                <a:ext cx="359560" cy="444494"/>
                <a:chOff x="3457964" y="2355003"/>
                <a:chExt cx="359560" cy="444494"/>
              </a:xfrm>
            </p:grpSpPr>
            <p:sp>
              <p:nvSpPr>
                <p:cNvPr id="36" name="모서리가 둥근 직사각형 35"/>
                <p:cNvSpPr/>
                <p:nvPr/>
              </p:nvSpPr>
              <p:spPr>
                <a:xfrm rot="2700000">
                  <a:off x="3637854" y="2619828"/>
                  <a:ext cx="280757" cy="78582"/>
                </a:xfrm>
                <a:prstGeom prst="round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3457964" y="2355003"/>
                  <a:ext cx="345335" cy="345335"/>
                  <a:chOff x="3569883" y="2364528"/>
                  <a:chExt cx="410421" cy="410421"/>
                </a:xfrm>
              </p:grpSpPr>
              <p:sp>
                <p:nvSpPr>
                  <p:cNvPr id="22" name="타원 21"/>
                  <p:cNvSpPr/>
                  <p:nvPr/>
                </p:nvSpPr>
                <p:spPr>
                  <a:xfrm>
                    <a:off x="3569883" y="2364528"/>
                    <a:ext cx="410421" cy="410421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>
                    <a:off x="3629467" y="2424113"/>
                    <a:ext cx="291254" cy="29125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9" name="자유형 38"/>
              <p:cNvSpPr/>
              <p:nvPr/>
            </p:nvSpPr>
            <p:spPr>
              <a:xfrm>
                <a:off x="3159919" y="2621756"/>
                <a:ext cx="673894" cy="135732"/>
              </a:xfrm>
              <a:custGeom>
                <a:avLst/>
                <a:gdLst>
                  <a:gd name="connsiteX0" fmla="*/ 464344 w 464344"/>
                  <a:gd name="connsiteY0" fmla="*/ 135732 h 135732"/>
                  <a:gd name="connsiteX1" fmla="*/ 300037 w 464344"/>
                  <a:gd name="connsiteY1" fmla="*/ 135732 h 135732"/>
                  <a:gd name="connsiteX2" fmla="*/ 300037 w 464344"/>
                  <a:gd name="connsiteY2" fmla="*/ 0 h 135732"/>
                  <a:gd name="connsiteX3" fmla="*/ 0 w 464344"/>
                  <a:gd name="connsiteY3" fmla="*/ 0 h 13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4344" h="135732">
                    <a:moveTo>
                      <a:pt x="464344" y="135732"/>
                    </a:moveTo>
                    <a:lnTo>
                      <a:pt x="300037" y="135732"/>
                    </a:lnTo>
                    <a:lnTo>
                      <a:pt x="30003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333F5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553382" y="1644656"/>
            <a:ext cx="8089209" cy="493200"/>
            <a:chOff x="553382" y="1752606"/>
            <a:chExt cx="8089209" cy="49320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53382" y="1752606"/>
              <a:ext cx="1689100" cy="493200"/>
            </a:xfrm>
            <a:prstGeom prst="roundRect">
              <a:avLst/>
            </a:prstGeom>
            <a:solidFill>
              <a:srgbClr val="5A8B3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Replicable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57488" y="1814540"/>
              <a:ext cx="388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Instruction </a:t>
              </a:r>
              <a:r>
                <a:rPr lang="en-US" altLang="ko-KR" dirty="0" smtClean="0"/>
                <a:t>duplication (same to SWIFT)</a:t>
              </a:r>
              <a:endParaRPr lang="ko-KR" altLang="en-US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1765" y="1806480"/>
              <a:ext cx="1445727" cy="385452"/>
              <a:chOff x="4844498" y="1756468"/>
              <a:chExt cx="1445727" cy="38545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4844498" y="1758012"/>
                <a:ext cx="385200" cy="38390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05025" y="1756468"/>
                <a:ext cx="385200" cy="38390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5230850" y="1938897"/>
                <a:ext cx="670949" cy="0"/>
              </a:xfrm>
              <a:prstGeom prst="lin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7" name="그룹 56"/>
          <p:cNvGrpSpPr/>
          <p:nvPr/>
        </p:nvGrpSpPr>
        <p:grpSpPr>
          <a:xfrm>
            <a:off x="553382" y="3092919"/>
            <a:ext cx="7840743" cy="662944"/>
            <a:chOff x="553382" y="3133678"/>
            <a:chExt cx="7840743" cy="66294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53382" y="3218698"/>
              <a:ext cx="1689100" cy="492904"/>
            </a:xfrm>
            <a:prstGeom prst="roundRect">
              <a:avLst/>
            </a:prstGeom>
            <a:solidFill>
              <a:srgbClr val="D7621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Jump &amp; branch</a:t>
              </a:r>
              <a:endParaRPr lang="en-US" altLang="ko-K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7488" y="3280484"/>
              <a:ext cx="3636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Improved signature-based checking</a:t>
              </a:r>
              <a:endParaRPr lang="ko-KR" altLang="en-US" dirty="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046847" y="3133678"/>
              <a:ext cx="991754" cy="662944"/>
              <a:chOff x="2968834" y="3157764"/>
              <a:chExt cx="1109679" cy="741772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834" y="3157764"/>
                <a:ext cx="618916" cy="741772"/>
              </a:xfrm>
              <a:prstGeom prst="rect">
                <a:avLst/>
              </a:prstGeom>
            </p:spPr>
          </p:pic>
          <p:sp>
            <p:nvSpPr>
              <p:cNvPr id="42" name="위쪽 화살표 41"/>
              <p:cNvSpPr/>
              <p:nvPr/>
            </p:nvSpPr>
            <p:spPr>
              <a:xfrm>
                <a:off x="3792066" y="3225299"/>
                <a:ext cx="286447" cy="565651"/>
              </a:xfrm>
              <a:prstGeom prst="upArrow">
                <a:avLst/>
              </a:prstGeom>
              <a:solidFill>
                <a:srgbClr val="3F52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553382" y="3935469"/>
            <a:ext cx="7235385" cy="662944"/>
            <a:chOff x="553382" y="3884669"/>
            <a:chExt cx="7235385" cy="66294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53382" y="3969689"/>
              <a:ext cx="1689100" cy="492904"/>
            </a:xfrm>
            <a:prstGeom prst="roundRect">
              <a:avLst/>
            </a:prstGeom>
            <a:solidFill>
              <a:srgbClr val="D7621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r>
                <a:rPr lang="en-US" altLang="ko-KR" dirty="0" smtClean="0"/>
                <a:t>Function call</a:t>
              </a:r>
              <a:br>
                <a:rPr lang="en-US" altLang="ko-KR" dirty="0" smtClean="0"/>
              </a:br>
              <a:r>
                <a:rPr lang="en-US" altLang="ko-KR" dirty="0" smtClean="0"/>
                <a:t>&amp; return</a:t>
              </a:r>
              <a:endParaRPr lang="en-US" altLang="ko-KR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57488" y="3892976"/>
              <a:ext cx="30312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signature-based checking with</a:t>
              </a:r>
              <a:br>
                <a:rPr lang="en-US" altLang="ko-KR" dirty="0" smtClean="0"/>
              </a:br>
              <a:r>
                <a:rPr lang="en-US" altLang="ko-KR" dirty="0" smtClean="0"/>
                <a:t>redundant link register</a:t>
              </a:r>
              <a:endParaRPr lang="ko-KR" altLang="en-US" dirty="0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464" y="3884669"/>
              <a:ext cx="553144" cy="66294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3459178" y="3979300"/>
              <a:ext cx="1163622" cy="473682"/>
            </a:xfrm>
            <a:prstGeom prst="roundRect">
              <a:avLst/>
            </a:prstGeom>
            <a:solidFill>
              <a:srgbClr val="3F5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ko-KR" sz="1400" dirty="0"/>
                <a:t>Redundant</a:t>
              </a:r>
              <a:br>
                <a:rPr lang="en-US" altLang="ko-KR" sz="1400" dirty="0"/>
              </a:br>
              <a:r>
                <a:rPr lang="en-US" altLang="ko-KR" sz="1400" dirty="0"/>
                <a:t>link register</a:t>
              </a:r>
              <a:endParaRPr lang="ko-KR" altLang="en-US" sz="1400" dirty="0"/>
            </a:p>
          </p:txBody>
        </p:sp>
        <p:sp>
          <p:nvSpPr>
            <p:cNvPr id="48" name="덧셈 기호 47"/>
            <p:cNvSpPr/>
            <p:nvPr/>
          </p:nvSpPr>
          <p:spPr>
            <a:xfrm>
              <a:off x="3108380" y="4052226"/>
              <a:ext cx="327831" cy="327831"/>
            </a:xfrm>
            <a:prstGeom prst="mathPlus">
              <a:avLst/>
            </a:prstGeom>
            <a:solidFill>
              <a:srgbClr val="3F5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855464" y="3018364"/>
            <a:ext cx="1399286" cy="284572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Contribution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55464" y="3749296"/>
            <a:ext cx="1399286" cy="284572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Contribution 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5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8" y="1016813"/>
            <a:ext cx="8807501" cy="3615910"/>
          </a:xfrm>
        </p:spPr>
        <p:txBody>
          <a:bodyPr/>
          <a:lstStyle/>
          <a:p>
            <a:r>
              <a:rPr lang="en-US" b="0" dirty="0"/>
              <a:t>CHITIN </a:t>
            </a:r>
            <a:r>
              <a:rPr lang="en-US" b="0" dirty="0" smtClean="0"/>
              <a:t>completely separates branch and its checking instructions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CHITIN: improved branch protection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8</a:t>
            </a:fld>
            <a:endParaRPr lang="en-US" noProof="1"/>
          </a:p>
        </p:txBody>
      </p:sp>
      <p:grpSp>
        <p:nvGrpSpPr>
          <p:cNvPr id="23" name="그룹 22"/>
          <p:cNvGrpSpPr/>
          <p:nvPr/>
        </p:nvGrpSpPr>
        <p:grpSpPr>
          <a:xfrm>
            <a:off x="125963" y="1392642"/>
            <a:ext cx="4874183" cy="3057557"/>
            <a:chOff x="21188" y="1392642"/>
            <a:chExt cx="4874183" cy="3057557"/>
          </a:xfrm>
        </p:grpSpPr>
        <p:sp>
          <p:nvSpPr>
            <p:cNvPr id="7" name="TextBox 6"/>
            <p:cNvSpPr txBox="1"/>
            <p:nvPr/>
          </p:nvSpPr>
          <p:spPr>
            <a:xfrm>
              <a:off x="1678990" y="1704975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X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5175" y="3610332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T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23850" y="2047875"/>
              <a:ext cx="3609440" cy="1362075"/>
            </a:xfrm>
            <a:prstGeom prst="roundRect">
              <a:avLst>
                <a:gd name="adj" fmla="val 84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648" y="3914775"/>
              <a:ext cx="2012400" cy="535424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4312" y="2057785"/>
              <a:ext cx="3187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1F3763"/>
                  </a:solidFill>
                </a:rPr>
                <a:t>If (A</a:t>
              </a:r>
              <a:r>
                <a:rPr lang="en-US" altLang="ko-KR" baseline="30000" dirty="0" smtClean="0">
                  <a:solidFill>
                    <a:srgbClr val="1F3763"/>
                  </a:solidFill>
                </a:rPr>
                <a:t>*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==B</a:t>
              </a:r>
              <a:r>
                <a:rPr lang="en-US" altLang="ko-KR" baseline="30000" dirty="0" smtClean="0">
                  <a:solidFill>
                    <a:srgbClr val="1F3763"/>
                  </a:solidFill>
                </a:rPr>
                <a:t>*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) </a:t>
              </a:r>
              <a:r>
                <a:rPr lang="en-US" altLang="ko-KR" dirty="0" err="1" smtClean="0">
                  <a:solidFill>
                    <a:srgbClr val="1F3763"/>
                  </a:solidFill>
                </a:rPr>
                <a:t>s</a:t>
              </a:r>
              <a:r>
                <a:rPr lang="en-US" altLang="ko-KR" dirty="0" err="1">
                  <a:solidFill>
                    <a:srgbClr val="1F3763"/>
                  </a:solidFill>
                </a:rPr>
                <a:t>e</a:t>
              </a:r>
              <a:r>
                <a:rPr lang="en-US" altLang="ko-KR" dirty="0" err="1" smtClean="0">
                  <a:solidFill>
                    <a:srgbClr val="1F3763"/>
                  </a:solidFill>
                </a:rPr>
                <a:t>t_passport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 </a:t>
              </a:r>
              <a:r>
                <a:rPr lang="en-US" altLang="ko-KR" dirty="0">
                  <a:solidFill>
                    <a:srgbClr val="1F3763"/>
                  </a:solidFill>
                </a:rPr>
                <a:t>(X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T)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 </a:t>
              </a:r>
            </a:p>
            <a:p>
              <a:r>
                <a:rPr lang="en-US" altLang="ko-KR" b="1" dirty="0" smtClean="0"/>
                <a:t>If (A==B) jump 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59114" y="3610332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NT</a:t>
              </a:r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08580" y="3914775"/>
              <a:ext cx="2012400" cy="535424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1328241" y="3409949"/>
              <a:ext cx="559835" cy="23812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2352784" y="3409949"/>
              <a:ext cx="559835" cy="23812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61107" y="1392642"/>
              <a:ext cx="2534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/>
                <a:t>SWIFT-Protected code</a:t>
              </a:r>
              <a:endParaRPr lang="ko-KR" alt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188" y="3877033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1F3763"/>
                  </a:solidFill>
                </a:rPr>
                <a:t>Check_passport</a:t>
              </a:r>
              <a:r>
                <a:rPr lang="en-US" altLang="ko-KR" dirty="0">
                  <a:solidFill>
                    <a:srgbClr val="1F3763"/>
                  </a:solidFill>
                </a:rPr>
                <a:t> (T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)</a:t>
              </a:r>
              <a:endParaRPr lang="en-US" altLang="ko-KR" dirty="0">
                <a:solidFill>
                  <a:srgbClr val="1F3763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52564" y="388441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1F3763"/>
                  </a:solidFill>
                </a:rPr>
                <a:t>Check_passport</a:t>
              </a:r>
              <a:r>
                <a:rPr lang="en-US" altLang="ko-KR" dirty="0">
                  <a:solidFill>
                    <a:srgbClr val="1F3763"/>
                  </a:solidFill>
                </a:rPr>
                <a:t> (NT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)</a:t>
              </a:r>
              <a:endParaRPr lang="en-US" altLang="ko-KR" dirty="0">
                <a:solidFill>
                  <a:srgbClr val="1F3763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3371" y="2596052"/>
              <a:ext cx="4572000" cy="8156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endParaRPr lang="en-US" altLang="ko-KR" sz="1100" b="1" dirty="0">
                <a:solidFill>
                  <a:prstClr val="black"/>
                </a:solidFill>
              </a:endParaRPr>
            </a:p>
            <a:p>
              <a:pPr lvl="0"/>
              <a:r>
                <a:rPr lang="en-US" altLang="ko-KR" dirty="0" err="1">
                  <a:solidFill>
                    <a:srgbClr val="1F3763"/>
                  </a:solidFill>
                </a:rPr>
                <a:t>Set_passport</a:t>
              </a:r>
              <a:r>
                <a:rPr lang="en-US" altLang="ko-KR" dirty="0">
                  <a:solidFill>
                    <a:srgbClr val="1F3763"/>
                  </a:solidFill>
                </a:rPr>
                <a:t> </a:t>
              </a:r>
              <a:r>
                <a:rPr lang="en-US" altLang="ko-KR" dirty="0">
                  <a:solidFill>
                    <a:srgbClr val="1F3763"/>
                  </a:solidFill>
                </a:rPr>
                <a:t>(X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NT)</a:t>
              </a:r>
              <a:endParaRPr lang="en-US" altLang="ko-KR" dirty="0">
                <a:solidFill>
                  <a:srgbClr val="1F3763"/>
                </a:solidFill>
              </a:endParaRPr>
            </a:p>
            <a:p>
              <a:pPr lvl="0"/>
              <a:r>
                <a:rPr lang="en-US" altLang="ko-KR" b="1" dirty="0" smtClean="0">
                  <a:solidFill>
                    <a:prstClr val="black"/>
                  </a:solidFill>
                </a:rPr>
                <a:t>Jump </a:t>
              </a:r>
              <a:r>
                <a:rPr lang="en-US" altLang="ko-KR" b="1" dirty="0">
                  <a:solidFill>
                    <a:prstClr val="black"/>
                  </a:solidFill>
                </a:rPr>
                <a:t>NT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57860" y="1392642"/>
            <a:ext cx="4874183" cy="3057557"/>
            <a:chOff x="4757860" y="1392642"/>
            <a:chExt cx="4874183" cy="3057557"/>
          </a:xfrm>
        </p:grpSpPr>
        <p:sp>
          <p:nvSpPr>
            <p:cNvPr id="25" name="TextBox 24"/>
            <p:cNvSpPr txBox="1"/>
            <p:nvPr/>
          </p:nvSpPr>
          <p:spPr>
            <a:xfrm>
              <a:off x="6415662" y="1704975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X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51847" y="3610332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T</a:t>
              </a:r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060522" y="2047875"/>
              <a:ext cx="3609440" cy="1362075"/>
            </a:xfrm>
            <a:prstGeom prst="roundRect">
              <a:avLst>
                <a:gd name="adj" fmla="val 84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770320" y="3914775"/>
              <a:ext cx="2012400" cy="535424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0984" y="2057785"/>
              <a:ext cx="31870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1F3763"/>
                  </a:solidFill>
                </a:rPr>
                <a:t>If (A</a:t>
              </a:r>
              <a:r>
                <a:rPr lang="en-US" altLang="ko-KR" baseline="30000" dirty="0" smtClean="0">
                  <a:solidFill>
                    <a:srgbClr val="1F3763"/>
                  </a:solidFill>
                </a:rPr>
                <a:t>*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==B</a:t>
              </a:r>
              <a:r>
                <a:rPr lang="en-US" altLang="ko-KR" baseline="30000" dirty="0" smtClean="0">
                  <a:solidFill>
                    <a:srgbClr val="1F3763"/>
                  </a:solidFill>
                </a:rPr>
                <a:t>*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) </a:t>
              </a:r>
              <a:r>
                <a:rPr lang="en-US" altLang="ko-KR" dirty="0" err="1">
                  <a:solidFill>
                    <a:srgbClr val="1F3763"/>
                  </a:solidFill>
                </a:rPr>
                <a:t>set_passport</a:t>
              </a:r>
              <a:r>
                <a:rPr lang="en-US" altLang="ko-KR" dirty="0">
                  <a:solidFill>
                    <a:srgbClr val="1F3763"/>
                  </a:solidFill>
                </a:rPr>
                <a:t> </a:t>
              </a:r>
              <a:r>
                <a:rPr lang="en-US" altLang="ko-KR" dirty="0">
                  <a:solidFill>
                    <a:srgbClr val="1F3763"/>
                  </a:solidFill>
                </a:rPr>
                <a:t>(X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T)</a:t>
              </a:r>
              <a:r>
                <a:rPr lang="en-US" altLang="ko-KR" dirty="0">
                  <a:solidFill>
                    <a:srgbClr val="1F3763"/>
                  </a:solidFill>
                </a:rPr>
                <a:t> </a:t>
              </a:r>
              <a:br>
                <a:rPr lang="en-US" altLang="ko-KR" dirty="0">
                  <a:solidFill>
                    <a:srgbClr val="1F3763"/>
                  </a:solidFill>
                </a:rPr>
              </a:br>
              <a:r>
                <a:rPr lang="en-US" altLang="ko-KR" dirty="0">
                  <a:solidFill>
                    <a:srgbClr val="1F3763"/>
                  </a:solidFill>
                </a:rPr>
                <a:t>else </a:t>
              </a:r>
              <a:r>
                <a:rPr lang="en-US" altLang="ko-KR" dirty="0">
                  <a:solidFill>
                    <a:srgbClr val="1F3763"/>
                  </a:solidFill>
                </a:rPr>
                <a:t> 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          </a:t>
              </a:r>
              <a:r>
                <a:rPr lang="en-US" altLang="ko-KR" dirty="0" err="1" smtClean="0">
                  <a:solidFill>
                    <a:srgbClr val="1F3763"/>
                  </a:solidFill>
                </a:rPr>
                <a:t>set_passport</a:t>
              </a:r>
              <a:r>
                <a:rPr lang="en-US" altLang="ko-KR" dirty="0" smtClean="0">
                  <a:solidFill>
                    <a:srgbClr val="1F3763"/>
                  </a:solidFill>
                </a:rPr>
                <a:t> </a:t>
              </a:r>
              <a:r>
                <a:rPr lang="en-US" altLang="ko-KR" dirty="0">
                  <a:solidFill>
                    <a:srgbClr val="1F3763"/>
                  </a:solidFill>
                </a:rPr>
                <a:t>(X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NT)</a:t>
              </a:r>
              <a:endParaRPr lang="en-US" altLang="ko-KR" dirty="0">
                <a:solidFill>
                  <a:srgbClr val="1F3763"/>
                </a:solidFill>
              </a:endParaRPr>
            </a:p>
            <a:p>
              <a:endParaRPr lang="en-US" altLang="ko-KR" b="1" dirty="0" smtClean="0">
                <a:solidFill>
                  <a:srgbClr val="8E5858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95786" y="3610332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NT</a:t>
              </a:r>
              <a:endParaRPr lang="ko-KR" altLang="en-US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945252" y="3914775"/>
              <a:ext cx="2012400" cy="535424"/>
            </a:xfrm>
            <a:prstGeom prst="roundRect">
              <a:avLst>
                <a:gd name="adj" fmla="val 1381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H="1">
              <a:off x="6064913" y="3409949"/>
              <a:ext cx="559835" cy="23812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7089456" y="3409949"/>
              <a:ext cx="559835" cy="23812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564790" y="1392642"/>
              <a:ext cx="26009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CHITIN-Protected code</a:t>
              </a:r>
              <a:endParaRPr lang="ko-KR" altLang="en-US" sz="20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57860" y="3877033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1F3763"/>
                  </a:solidFill>
                </a:rPr>
                <a:t>Check_passport</a:t>
              </a:r>
              <a:r>
                <a:rPr lang="en-US" altLang="ko-KR" dirty="0">
                  <a:solidFill>
                    <a:srgbClr val="1F3763"/>
                  </a:solidFill>
                </a:rPr>
                <a:t> (T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)</a:t>
              </a:r>
              <a:endParaRPr lang="en-US" altLang="ko-KR" dirty="0">
                <a:solidFill>
                  <a:srgbClr val="1F3763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89236" y="3884414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1F3763"/>
                  </a:solidFill>
                </a:rPr>
                <a:t>Check_passport</a:t>
              </a:r>
              <a:r>
                <a:rPr lang="en-US" altLang="ko-KR" dirty="0">
                  <a:solidFill>
                    <a:srgbClr val="1F3763"/>
                  </a:solidFill>
                </a:rPr>
                <a:t> (NT</a:t>
              </a:r>
              <a:r>
                <a:rPr lang="en-US" altLang="ko-KR" dirty="0">
                  <a:solidFill>
                    <a:srgbClr val="1F3763"/>
                  </a:solidFill>
                  <a:sym typeface="Wingdings" panose="05000000000000000000" pitchFamily="2" charset="2"/>
                </a:rPr>
                <a:t>)</a:t>
              </a:r>
              <a:endParaRPr lang="en-US" altLang="ko-KR" dirty="0">
                <a:solidFill>
                  <a:srgbClr val="1F3763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60043" y="2756804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b="1" dirty="0" smtClean="0"/>
                <a:t>If </a:t>
              </a:r>
              <a:r>
                <a:rPr lang="en-US" altLang="ko-KR" b="1" dirty="0"/>
                <a:t>(A==B) jump T</a:t>
              </a:r>
            </a:p>
            <a:p>
              <a:pPr lvl="0"/>
              <a:r>
                <a:rPr lang="en-US" altLang="ko-KR" b="1" dirty="0" smtClean="0">
                  <a:solidFill>
                    <a:prstClr val="black"/>
                  </a:solidFill>
                </a:rPr>
                <a:t>Jump </a:t>
              </a:r>
              <a:r>
                <a:rPr lang="en-US" altLang="ko-KR" b="1" dirty="0">
                  <a:solidFill>
                    <a:prstClr val="black"/>
                  </a:solidFill>
                </a:rPr>
                <a:t>NT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162175" y="2352079"/>
            <a:ext cx="2319213" cy="923330"/>
            <a:chOff x="2162175" y="2352079"/>
            <a:chExt cx="2319213" cy="923330"/>
          </a:xfrm>
        </p:grpSpPr>
        <p:sp>
          <p:nvSpPr>
            <p:cNvPr id="38" name="자유형 37"/>
            <p:cNvSpPr/>
            <p:nvPr/>
          </p:nvSpPr>
          <p:spPr>
            <a:xfrm>
              <a:off x="2162175" y="2495550"/>
              <a:ext cx="619125" cy="476250"/>
            </a:xfrm>
            <a:custGeom>
              <a:avLst/>
              <a:gdLst>
                <a:gd name="connsiteX0" fmla="*/ 447675 w 619125"/>
                <a:gd name="connsiteY0" fmla="*/ 476250 h 476250"/>
                <a:gd name="connsiteX1" fmla="*/ 619125 w 619125"/>
                <a:gd name="connsiteY1" fmla="*/ 476250 h 476250"/>
                <a:gd name="connsiteX2" fmla="*/ 619125 w 619125"/>
                <a:gd name="connsiteY2" fmla="*/ 0 h 476250"/>
                <a:gd name="connsiteX3" fmla="*/ 0 w 619125"/>
                <a:gd name="connsiteY3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5" h="476250">
                  <a:moveTo>
                    <a:pt x="447675" y="476250"/>
                  </a:moveTo>
                  <a:lnTo>
                    <a:pt x="619125" y="476250"/>
                  </a:lnTo>
                  <a:lnTo>
                    <a:pt x="619125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10866" y="2352079"/>
              <a:ext cx="167052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Protection code</a:t>
              </a:r>
              <a:br>
                <a:rPr lang="en-US" altLang="ko-KR" dirty="0" smtClean="0"/>
              </a:br>
              <a:r>
                <a:rPr lang="en-US" altLang="ko-KR" dirty="0" smtClean="0"/>
                <a:t>depends on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the</a:t>
              </a:r>
            </a:p>
            <a:p>
              <a:r>
                <a:rPr lang="en-US" altLang="ko-KR" dirty="0" smtClean="0"/>
                <a:t>Protected code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143499" y="2627145"/>
            <a:ext cx="3999437" cy="369332"/>
            <a:chOff x="5143499" y="2627145"/>
            <a:chExt cx="3999437" cy="369332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43499" y="2747279"/>
              <a:ext cx="34766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673175" y="2627145"/>
              <a:ext cx="146976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Independent!</a:t>
              </a:r>
              <a:endParaRPr lang="ko-KR" altLang="en-US" dirty="0"/>
            </a:p>
          </p:txBody>
        </p:sp>
      </p:grpSp>
      <p:sp>
        <p:nvSpPr>
          <p:cNvPr id="54" name="모서리가 둥근 사각형 설명선 53"/>
          <p:cNvSpPr/>
          <p:nvPr/>
        </p:nvSpPr>
        <p:spPr>
          <a:xfrm>
            <a:off x="2781300" y="1455891"/>
            <a:ext cx="2279110" cy="369332"/>
          </a:xfrm>
          <a:prstGeom prst="wedgeRoundRectCallout">
            <a:avLst>
              <a:gd name="adj1" fmla="val 56423"/>
              <a:gd name="adj2" fmla="val 11614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A=0, B=0, A</a:t>
            </a:r>
            <a:r>
              <a:rPr lang="en-US" altLang="ko-KR" baseline="30000" dirty="0"/>
              <a:t>*</a:t>
            </a:r>
            <a:r>
              <a:rPr lang="en-US" altLang="ko-KR" dirty="0"/>
              <a:t>=0, B</a:t>
            </a:r>
            <a:r>
              <a:rPr lang="en-US" altLang="ko-KR" baseline="30000" dirty="0"/>
              <a:t>*</a:t>
            </a:r>
            <a:r>
              <a:rPr lang="en-US" altLang="ko-KR" dirty="0"/>
              <a:t>=0</a:t>
            </a:r>
            <a:endParaRPr lang="ko-KR" altLang="en-US" dirty="0"/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2370714" y="1965847"/>
            <a:ext cx="2088833" cy="369332"/>
          </a:xfrm>
          <a:prstGeom prst="wedgeRoundRectCallout">
            <a:avLst>
              <a:gd name="adj1" fmla="val 81689"/>
              <a:gd name="adj2" fmla="val 28457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Current passport: T</a:t>
            </a:r>
            <a:endParaRPr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3421380" y="2671235"/>
            <a:ext cx="3265170" cy="422485"/>
            <a:chOff x="3421380" y="2046395"/>
            <a:chExt cx="3265170" cy="422485"/>
          </a:xfrm>
        </p:grpSpPr>
        <p:sp>
          <p:nvSpPr>
            <p:cNvPr id="57" name="번개 56"/>
            <p:cNvSpPr/>
            <p:nvPr/>
          </p:nvSpPr>
          <p:spPr>
            <a:xfrm rot="15300000" flipH="1">
              <a:off x="4497848" y="1995593"/>
              <a:ext cx="397460" cy="499063"/>
            </a:xfrm>
            <a:prstGeom prst="lightningBolt">
              <a:avLst/>
            </a:prstGeom>
            <a:solidFill>
              <a:srgbClr val="FFA3A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421380" y="2108961"/>
              <a:ext cx="962105" cy="359919"/>
            </a:xfrm>
            <a:prstGeom prst="roundRect">
              <a:avLst/>
            </a:prstGeom>
            <a:solidFill>
              <a:srgbClr val="92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B=</a:t>
              </a:r>
              <a:r>
                <a:rPr lang="en-US" altLang="ko-KR" strike="sngStrike" dirty="0" smtClean="0"/>
                <a:t>0</a:t>
              </a:r>
              <a:r>
                <a:rPr lang="en-US" altLang="ko-KR" dirty="0" smtClean="0">
                  <a:sym typeface="Wingdings" panose="05000000000000000000" pitchFamily="2" charset="2"/>
                </a:rPr>
                <a:t></a:t>
              </a:r>
              <a:r>
                <a:rPr lang="en-US" altLang="ko-KR" dirty="0" smtClean="0"/>
                <a:t>1</a:t>
              </a: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5065244" y="2199872"/>
              <a:ext cx="1621306" cy="22860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화살표 연결선 65"/>
          <p:cNvCxnSpPr/>
          <p:nvPr/>
        </p:nvCxnSpPr>
        <p:spPr>
          <a:xfrm>
            <a:off x="7108898" y="3437661"/>
            <a:ext cx="559835" cy="238125"/>
          </a:xfrm>
          <a:prstGeom prst="straightConnector1">
            <a:avLst/>
          </a:pr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모서리가 둥근 직사각형 67"/>
          <p:cNvSpPr/>
          <p:nvPr/>
        </p:nvSpPr>
        <p:spPr>
          <a:xfrm>
            <a:off x="6888480" y="3924301"/>
            <a:ext cx="2109950" cy="2897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25207" y="2386915"/>
            <a:ext cx="3189153" cy="286099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2844800" y="2692400"/>
            <a:ext cx="469900" cy="241300"/>
          </a:xfrm>
          <a:custGeom>
            <a:avLst/>
            <a:gdLst>
              <a:gd name="connsiteX0" fmla="*/ 469900 w 469900"/>
              <a:gd name="connsiteY0" fmla="*/ 241300 h 241300"/>
              <a:gd name="connsiteX1" fmla="*/ 0 w 469900"/>
              <a:gd name="connsiteY1" fmla="*/ 241300 h 241300"/>
              <a:gd name="connsiteX2" fmla="*/ 0 w 469900"/>
              <a:gd name="connsiteY2" fmla="*/ 0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" h="241300">
                <a:moveTo>
                  <a:pt x="469900" y="241300"/>
                </a:moveTo>
                <a:lnTo>
                  <a:pt x="0" y="24130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923A22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8507" y="3025832"/>
            <a:ext cx="2528577" cy="92333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ko-KR" dirty="0"/>
              <a:t>The corruption of branch</a:t>
            </a:r>
            <a:br>
              <a:rPr lang="en-US" altLang="ko-KR" dirty="0"/>
            </a:br>
            <a:r>
              <a:rPr lang="en-US" altLang="ko-KR" dirty="0"/>
              <a:t>cannot be propagated</a:t>
            </a:r>
            <a:br>
              <a:rPr lang="en-US" altLang="ko-KR" dirty="0"/>
            </a:br>
            <a:r>
              <a:rPr lang="en-US" altLang="ko-KR" dirty="0"/>
              <a:t>to the passport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1779405" y="2383155"/>
            <a:ext cx="1440045" cy="552450"/>
            <a:chOff x="1779405" y="2383155"/>
            <a:chExt cx="1440045" cy="55245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489200" y="2673350"/>
              <a:ext cx="7302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028" name="Picture 4" descr="https://upload.wikimedia.org/wikipedia/commons/thumb/7/74/Scissors_icon_black.svg/500px-Scissors_icon_black.svg.pn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405" y="2383155"/>
              <a:ext cx="92075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직선 연결선 47"/>
          <p:cNvCxnSpPr/>
          <p:nvPr/>
        </p:nvCxnSpPr>
        <p:spPr>
          <a:xfrm flipV="1">
            <a:off x="2844800" y="2380950"/>
            <a:ext cx="0" cy="222250"/>
          </a:xfrm>
          <a:prstGeom prst="line">
            <a:avLst/>
          </a:prstGeom>
          <a:noFill/>
          <a:ln w="19050">
            <a:gradFill>
              <a:gsLst>
                <a:gs pos="80000">
                  <a:srgbClr val="923A22">
                    <a:alpha val="0"/>
                  </a:srgbClr>
                </a:gs>
                <a:gs pos="0">
                  <a:srgbClr val="923A22"/>
                </a:gs>
              </a:gsLst>
              <a:lin ang="5400000" scaled="1"/>
            </a:gra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자유형 49"/>
          <p:cNvSpPr/>
          <p:nvPr/>
        </p:nvSpPr>
        <p:spPr>
          <a:xfrm>
            <a:off x="2590800" y="2522220"/>
            <a:ext cx="2385060" cy="441960"/>
          </a:xfrm>
          <a:custGeom>
            <a:avLst/>
            <a:gdLst>
              <a:gd name="connsiteX0" fmla="*/ 0 w 2438400"/>
              <a:gd name="connsiteY0" fmla="*/ 441960 h 441960"/>
              <a:gd name="connsiteX1" fmla="*/ 1882140 w 2438400"/>
              <a:gd name="connsiteY1" fmla="*/ 441960 h 441960"/>
              <a:gd name="connsiteX2" fmla="*/ 1882140 w 2438400"/>
              <a:gd name="connsiteY2" fmla="*/ 0 h 441960"/>
              <a:gd name="connsiteX3" fmla="*/ 2438400 w 2438400"/>
              <a:gd name="connsiteY3" fmla="*/ 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441960">
                <a:moveTo>
                  <a:pt x="0" y="441960"/>
                </a:moveTo>
                <a:lnTo>
                  <a:pt x="1882140" y="441960"/>
                </a:lnTo>
                <a:lnTo>
                  <a:pt x="1882140" y="0"/>
                </a:lnTo>
                <a:lnTo>
                  <a:pt x="2438400" y="0"/>
                </a:lnTo>
              </a:path>
            </a:pathLst>
          </a:custGeom>
          <a:noFill/>
          <a:ln w="28575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025207" y="2390609"/>
            <a:ext cx="627881" cy="28609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068762" y="2362200"/>
            <a:ext cx="7656138" cy="2263140"/>
            <a:chOff x="1068762" y="2362200"/>
            <a:chExt cx="7656138" cy="2263140"/>
          </a:xfrm>
        </p:grpSpPr>
        <p:sp>
          <p:nvSpPr>
            <p:cNvPr id="76" name="TextBox 75"/>
            <p:cNvSpPr txBox="1"/>
            <p:nvPr/>
          </p:nvSpPr>
          <p:spPr>
            <a:xfrm>
              <a:off x="1068762" y="3574238"/>
              <a:ext cx="1863780" cy="92333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CHITIN can detect</a:t>
              </a:r>
              <a:br>
                <a:rPr lang="en-US" altLang="ko-KR" dirty="0" smtClean="0">
                  <a:solidFill>
                    <a:schemeClr val="bg1"/>
                  </a:solidFill>
                </a:rPr>
              </a:br>
              <a:r>
                <a:rPr lang="en-US" altLang="ko-KR" dirty="0" smtClean="0">
                  <a:solidFill>
                    <a:schemeClr val="bg1"/>
                  </a:solidFill>
                </a:rPr>
                <a:t>such error by</a:t>
              </a:r>
              <a:br>
                <a:rPr lang="en-US" altLang="ko-KR" dirty="0" smtClean="0">
                  <a:solidFill>
                    <a:schemeClr val="bg1"/>
                  </a:solidFill>
                </a:rPr>
              </a:br>
              <a:r>
                <a:rPr lang="en-US" altLang="ko-KR" dirty="0" smtClean="0">
                  <a:solidFill>
                    <a:schemeClr val="bg1"/>
                  </a:solidFill>
                </a:rPr>
                <a:t>invalid passport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101340" y="2362200"/>
              <a:ext cx="5623560" cy="2263140"/>
            </a:xfrm>
            <a:custGeom>
              <a:avLst/>
              <a:gdLst>
                <a:gd name="connsiteX0" fmla="*/ 5623560 w 5623560"/>
                <a:gd name="connsiteY0" fmla="*/ 1859280 h 2263140"/>
                <a:gd name="connsiteX1" fmla="*/ 5623560 w 5623560"/>
                <a:gd name="connsiteY1" fmla="*/ 2263140 h 2263140"/>
                <a:gd name="connsiteX2" fmla="*/ 0 w 5623560"/>
                <a:gd name="connsiteY2" fmla="*/ 2263140 h 2263140"/>
                <a:gd name="connsiteX3" fmla="*/ 0 w 5623560"/>
                <a:gd name="connsiteY3" fmla="*/ 0 h 226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3560" h="2263140">
                  <a:moveTo>
                    <a:pt x="5623560" y="1859280"/>
                  </a:moveTo>
                  <a:lnTo>
                    <a:pt x="5623560" y="2263140"/>
                  </a:lnTo>
                  <a:lnTo>
                    <a:pt x="0" y="226314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041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8" grpId="0" animBg="1"/>
      <p:bldP spid="20" grpId="0" animBg="1"/>
      <p:bldP spid="20" grpId="1" animBg="1"/>
      <p:bldP spid="60" grpId="0" animBg="1"/>
      <p:bldP spid="60" grpId="1" animBg="1"/>
      <p:bldP spid="64" grpId="0"/>
      <p:bldP spid="64" grpId="1" animBg="1"/>
      <p:bldP spid="50" grpId="0" animBg="1"/>
      <p:bldP spid="50" grpId="1" animBg="1"/>
      <p:bldP spid="70" grpId="0" animBg="1"/>
      <p:bldP spid="7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C9B42C-AB5D-4EE2-90BB-AEF05450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97875"/>
            <a:ext cx="8471002" cy="3615910"/>
          </a:xfrm>
        </p:spPr>
        <p:txBody>
          <a:bodyPr/>
          <a:lstStyle/>
          <a:p>
            <a:r>
              <a:rPr lang="en-US" b="0" dirty="0" smtClean="0"/>
              <a:t>CHITIN extends its control-flow protection to protect</a:t>
            </a:r>
            <a:br>
              <a:rPr lang="en-US" b="0" dirty="0" smtClean="0"/>
            </a:br>
            <a:r>
              <a:rPr lang="en-US" b="0" dirty="0" smtClean="0"/>
              <a:t>function calls &amp; returns by exploiting </a:t>
            </a:r>
            <a:r>
              <a:rPr lang="en-US" b="0" u="sng" dirty="0" smtClean="0"/>
              <a:t>redundant link register</a:t>
            </a:r>
          </a:p>
          <a:p>
            <a:endParaRPr lang="en-US" b="0" dirty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0EDDE1-A7E8-47B2-A9C8-9C90BF2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CHITIN: function calls and returns protection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ED465-1E00-4BD8-9924-F4248068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14 January 2021</a:t>
            </a:fld>
            <a:endParaRPr lang="en-US" noProof="1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ABE8-B69F-4350-A4CF-11D254CE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 smtClean="0"/>
              <a:t>Hwisoo So / Yonsei University</a:t>
            </a:r>
            <a:endParaRPr lang="en-US" noProof="1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6B9C5D-3690-4080-ADC4-B4DBF08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4732516"/>
            <a:ext cx="2349551" cy="273844"/>
          </a:xfrm>
        </p:spPr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2199" y="2050271"/>
            <a:ext cx="1086526" cy="49290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altLang="ko-KR" dirty="0" smtClean="0"/>
              <a:t>Function</a:t>
            </a:r>
            <a:br>
              <a:rPr lang="en-US" altLang="ko-KR" dirty="0" smtClean="0"/>
            </a:br>
            <a:r>
              <a:rPr lang="en-US" altLang="ko-KR" dirty="0" smtClean="0"/>
              <a:t>call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2199" y="3626092"/>
            <a:ext cx="1086526" cy="492904"/>
          </a:xfrm>
          <a:prstGeom prst="roundRect">
            <a:avLst/>
          </a:prstGeom>
          <a:solidFill>
            <a:srgbClr val="D762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altLang="ko-KR" dirty="0" smtClean="0"/>
              <a:t>Function</a:t>
            </a:r>
            <a:br>
              <a:rPr lang="en-US" altLang="ko-KR" dirty="0" smtClean="0"/>
            </a:br>
            <a:r>
              <a:rPr lang="en-US" altLang="ko-KR" dirty="0" smtClean="0"/>
              <a:t>return</a:t>
            </a:r>
            <a:endParaRPr lang="en-US" altLang="ko-KR" dirty="0"/>
          </a:p>
        </p:txBody>
      </p:sp>
      <p:grpSp>
        <p:nvGrpSpPr>
          <p:cNvPr id="60" name="그룹 59"/>
          <p:cNvGrpSpPr/>
          <p:nvPr/>
        </p:nvGrpSpPr>
        <p:grpSpPr>
          <a:xfrm>
            <a:off x="1323976" y="1600054"/>
            <a:ext cx="2343149" cy="1405825"/>
            <a:chOff x="1619251" y="1600054"/>
            <a:chExt cx="2343149" cy="1405825"/>
          </a:xfrm>
        </p:grpSpPr>
        <p:grpSp>
          <p:nvGrpSpPr>
            <p:cNvPr id="59" name="그룹 58"/>
            <p:cNvGrpSpPr/>
            <p:nvPr/>
          </p:nvGrpSpPr>
          <p:grpSpPr>
            <a:xfrm>
              <a:off x="2259324" y="1600054"/>
              <a:ext cx="1703076" cy="1405825"/>
              <a:chOff x="2259324" y="1600054"/>
              <a:chExt cx="1703076" cy="1405825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2259324" y="2512975"/>
                <a:ext cx="1703076" cy="492904"/>
              </a:xfrm>
              <a:prstGeom prst="roundRect">
                <a:avLst/>
              </a:prstGeom>
              <a:solidFill>
                <a:srgbClr val="D76213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ko-KR" dirty="0" smtClean="0"/>
                  <a:t>Jump to</a:t>
                </a:r>
                <a:br>
                  <a:rPr lang="en-US" altLang="ko-KR" dirty="0" smtClean="0"/>
                </a:br>
                <a:r>
                  <a:rPr lang="en-US" altLang="ko-KR" dirty="0" err="1" smtClean="0"/>
                  <a:t>callee</a:t>
                </a:r>
                <a:r>
                  <a:rPr lang="en-US" altLang="ko-KR" dirty="0" smtClean="0"/>
                  <a:t> function</a:t>
                </a:r>
                <a:endParaRPr lang="en-US" altLang="ko-KR" dirty="0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2259324" y="1600054"/>
                <a:ext cx="1703076" cy="492904"/>
              </a:xfrm>
              <a:prstGeom prst="roundRect">
                <a:avLst/>
              </a:prstGeom>
              <a:solidFill>
                <a:srgbClr val="5A8B3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ko-KR" dirty="0"/>
                  <a:t>Update </a:t>
                </a:r>
                <a:r>
                  <a:rPr lang="en-US" altLang="ko-KR" dirty="0" smtClean="0"/>
                  <a:t>of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link </a:t>
                </a:r>
                <a:r>
                  <a:rPr lang="en-US" altLang="ko-KR" dirty="0"/>
                  <a:t>register (</a:t>
                </a:r>
                <a:r>
                  <a:rPr lang="en-US" altLang="ko-KR" dirty="0" err="1"/>
                  <a:t>lr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</p:txBody>
          </p:sp>
          <p:sp>
            <p:nvSpPr>
              <p:cNvPr id="17" name="십자형 16"/>
              <p:cNvSpPr/>
              <p:nvPr/>
            </p:nvSpPr>
            <p:spPr>
              <a:xfrm>
                <a:off x="3036051" y="2158893"/>
                <a:ext cx="288148" cy="288146"/>
              </a:xfrm>
              <a:prstGeom prst="plus">
                <a:avLst>
                  <a:gd name="adj" fmla="val 3872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>
              <a:off x="1619251" y="2296723"/>
              <a:ext cx="48895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1323976" y="3590926"/>
            <a:ext cx="2343149" cy="493200"/>
            <a:chOff x="1619251" y="3590926"/>
            <a:chExt cx="2343149" cy="493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259324" y="3590926"/>
              <a:ext cx="1703076" cy="493200"/>
            </a:xfrm>
            <a:prstGeom prst="roundRect">
              <a:avLst>
                <a:gd name="adj" fmla="val 11127"/>
              </a:avLst>
            </a:prstGeom>
            <a:solidFill>
              <a:srgbClr val="D76213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5000"/>
                </a:lnSpc>
              </a:pPr>
              <a:r>
                <a:rPr lang="en-US" altLang="ko-KR" dirty="0" smtClean="0"/>
                <a:t>Special branch</a:t>
              </a:r>
              <a:br>
                <a:rPr lang="en-US" altLang="ko-KR" dirty="0" smtClean="0"/>
              </a:br>
              <a:r>
                <a:rPr lang="en-US" altLang="ko-KR" dirty="0" smtClean="0"/>
                <a:t>based on </a:t>
              </a:r>
              <a:r>
                <a:rPr lang="en-US" altLang="ko-KR" dirty="0" err="1" smtClean="0"/>
                <a:t>lr</a:t>
              </a:r>
              <a:endParaRPr lang="en-US" altLang="ko-KR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1619251" y="3872543"/>
              <a:ext cx="48895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693650" y="22251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rgbClr val="902424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143500" y="1514475"/>
            <a:ext cx="3858301" cy="1327130"/>
            <a:chOff x="5438775" y="1514475"/>
            <a:chExt cx="3858301" cy="1327130"/>
          </a:xfrm>
        </p:grpSpPr>
        <p:sp>
          <p:nvSpPr>
            <p:cNvPr id="23" name="TextBox 22"/>
            <p:cNvSpPr txBox="1"/>
            <p:nvPr/>
          </p:nvSpPr>
          <p:spPr>
            <a:xfrm>
              <a:off x="6637376" y="15144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A_X</a:t>
              </a:r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38775" y="1855232"/>
              <a:ext cx="3858301" cy="973694"/>
            </a:xfrm>
            <a:prstGeom prst="roundRect">
              <a:avLst>
                <a:gd name="adj" fmla="val 778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465050" y="2472273"/>
              <a:ext cx="1662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Call </a:t>
              </a:r>
              <a:r>
                <a:rPr lang="en-US" altLang="ko-KR" b="1" dirty="0" err="1" smtClean="0"/>
                <a:t>Function_B</a:t>
              </a:r>
              <a:endParaRPr lang="ko-KR" altLang="en-US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69775" y="1875081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</a:rPr>
              <a:t>lr</a:t>
            </a:r>
            <a:r>
              <a:rPr lang="en-US" altLang="ko-KR" baseline="30000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= address(next(A_X))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5143500" y="2910622"/>
            <a:ext cx="3858301" cy="1851005"/>
            <a:chOff x="5438775" y="2910622"/>
            <a:chExt cx="3858301" cy="1851005"/>
          </a:xfrm>
        </p:grpSpPr>
        <p:sp>
          <p:nvSpPr>
            <p:cNvPr id="37" name="TextBox 36"/>
            <p:cNvSpPr txBox="1"/>
            <p:nvPr/>
          </p:nvSpPr>
          <p:spPr>
            <a:xfrm>
              <a:off x="6647796" y="2910622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Block B_Y</a:t>
              </a:r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438775" y="3257550"/>
              <a:ext cx="3858301" cy="1495425"/>
            </a:xfrm>
            <a:prstGeom prst="roundRect">
              <a:avLst>
                <a:gd name="adj" fmla="val 778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465050" y="4392295"/>
              <a:ext cx="1024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Return </a:t>
              </a:r>
              <a:r>
                <a:rPr lang="en-US" altLang="ko-KR" b="1" dirty="0" err="1" smtClean="0"/>
                <a:t>lr</a:t>
              </a:r>
              <a:endParaRPr lang="ko-KR" altLang="en-US" b="1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169775" y="3271228"/>
            <a:ext cx="376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F3763"/>
                </a:solidFill>
              </a:rPr>
              <a:t>i</a:t>
            </a:r>
            <a:r>
              <a:rPr lang="en-US" altLang="ko-KR" dirty="0" smtClean="0">
                <a:solidFill>
                  <a:srgbClr val="1F3763"/>
                </a:solidFill>
              </a:rPr>
              <a:t>f (</a:t>
            </a:r>
            <a:r>
              <a:rPr lang="en-US" altLang="ko-KR" dirty="0" err="1" smtClean="0">
                <a:solidFill>
                  <a:srgbClr val="1F3763"/>
                </a:solidFill>
              </a:rPr>
              <a:t>lr</a:t>
            </a:r>
            <a:r>
              <a:rPr lang="en-US" altLang="ko-KR" baseline="30000" dirty="0" smtClean="0">
                <a:solidFill>
                  <a:srgbClr val="1F3763"/>
                </a:solidFill>
              </a:rPr>
              <a:t>* </a:t>
            </a:r>
            <a:r>
              <a:rPr lang="en-US" altLang="ko-KR" dirty="0" smtClean="0">
                <a:solidFill>
                  <a:srgbClr val="1F3763"/>
                </a:solidFill>
              </a:rPr>
              <a:t>== return_candidate_0)</a:t>
            </a:r>
          </a:p>
          <a:p>
            <a:r>
              <a:rPr lang="en-US" altLang="ko-KR" dirty="0" smtClean="0">
                <a:solidFill>
                  <a:srgbClr val="1F3763"/>
                </a:solidFill>
              </a:rPr>
              <a:t>      </a:t>
            </a:r>
            <a:r>
              <a:rPr lang="en-US" altLang="ko-KR" dirty="0" err="1" smtClean="0">
                <a:solidFill>
                  <a:srgbClr val="1F3763"/>
                </a:solidFill>
              </a:rPr>
              <a:t>Set_passport</a:t>
            </a:r>
            <a:r>
              <a:rPr lang="en-US" altLang="ko-KR" dirty="0" smtClean="0">
                <a:solidFill>
                  <a:srgbClr val="1F3763"/>
                </a:solidFill>
              </a:rPr>
              <a:t> (B_Y </a:t>
            </a:r>
            <a:r>
              <a:rPr lang="en-US" altLang="ko-KR" dirty="0" smtClean="0">
                <a:solidFill>
                  <a:srgbClr val="1F3763"/>
                </a:solidFill>
                <a:sym typeface="Wingdings" panose="05000000000000000000" pitchFamily="2" charset="2"/>
              </a:rPr>
              <a:t> candidate_0)</a:t>
            </a:r>
            <a:endParaRPr lang="en-US" altLang="ko-KR" dirty="0" smtClean="0">
              <a:solidFill>
                <a:srgbClr val="1F3763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169775" y="2154627"/>
            <a:ext cx="28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1F3763"/>
                </a:solidFill>
              </a:rPr>
              <a:t>Set_passport</a:t>
            </a:r>
            <a:r>
              <a:rPr lang="en-US" altLang="ko-KR" dirty="0">
                <a:solidFill>
                  <a:srgbClr val="1F3763"/>
                </a:solidFill>
              </a:rPr>
              <a:t> </a:t>
            </a:r>
            <a:r>
              <a:rPr lang="en-US" altLang="ko-KR" dirty="0">
                <a:solidFill>
                  <a:srgbClr val="1F3763"/>
                </a:solidFill>
              </a:rPr>
              <a:t>(A_X </a:t>
            </a:r>
            <a:r>
              <a:rPr lang="en-US" altLang="ko-KR" dirty="0">
                <a:solidFill>
                  <a:srgbClr val="1F3763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rgbClr val="1F3763"/>
                </a:solidFill>
                <a:sym typeface="Wingdings" panose="05000000000000000000" pitchFamily="2" charset="2"/>
              </a:rPr>
              <a:t>B_top</a:t>
            </a:r>
            <a:r>
              <a:rPr lang="en-US" altLang="ko-KR" dirty="0">
                <a:solidFill>
                  <a:srgbClr val="1F3763"/>
                </a:solidFill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srgbClr val="1F3763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726311" y="1738351"/>
            <a:ext cx="1406118" cy="369332"/>
            <a:chOff x="4021586" y="1738351"/>
            <a:chExt cx="1406118" cy="369332"/>
          </a:xfrm>
        </p:grpSpPr>
        <p:sp>
          <p:nvSpPr>
            <p:cNvPr id="47" name="TextBox 46"/>
            <p:cNvSpPr txBox="1"/>
            <p:nvPr/>
          </p:nvSpPr>
          <p:spPr>
            <a:xfrm>
              <a:off x="4201150" y="1738351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Replication</a:t>
              </a:r>
              <a:endParaRPr lang="ko-KR" altLang="en-US" dirty="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4021586" y="1838326"/>
              <a:ext cx="1360039" cy="247650"/>
            </a:xfrm>
            <a:custGeom>
              <a:avLst/>
              <a:gdLst>
                <a:gd name="connsiteX0" fmla="*/ 0 w 1314450"/>
                <a:gd name="connsiteY0" fmla="*/ 0 h 257175"/>
                <a:gd name="connsiteX1" fmla="*/ 200025 w 1314450"/>
                <a:gd name="connsiteY1" fmla="*/ 0 h 257175"/>
                <a:gd name="connsiteX2" fmla="*/ 200025 w 1314450"/>
                <a:gd name="connsiteY2" fmla="*/ 257175 h 257175"/>
                <a:gd name="connsiteX3" fmla="*/ 1314450 w 1314450"/>
                <a:gd name="connsiteY3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257175">
                  <a:moveTo>
                    <a:pt x="0" y="0"/>
                  </a:moveTo>
                  <a:lnTo>
                    <a:pt x="200025" y="0"/>
                  </a:lnTo>
                  <a:lnTo>
                    <a:pt x="200025" y="257175"/>
                  </a:lnTo>
                  <a:lnTo>
                    <a:pt x="1314450" y="25717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`</a:t>
              </a:r>
              <a:endParaRPr lang="ko-KR" altLang="en-US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726311" y="2298359"/>
            <a:ext cx="1364511" cy="646331"/>
            <a:chOff x="4021586" y="2298359"/>
            <a:chExt cx="1364511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4220200" y="2298359"/>
              <a:ext cx="1165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Jump</a:t>
              </a:r>
              <a:br>
                <a:rPr lang="en-US" altLang="ko-KR" dirty="0" smtClean="0"/>
              </a:br>
              <a:r>
                <a:rPr lang="en-US" altLang="ko-KR" dirty="0" smtClean="0"/>
                <a:t>protection</a:t>
              </a:r>
              <a:endParaRPr lang="ko-KR" altLang="en-US" dirty="0"/>
            </a:p>
          </p:txBody>
        </p:sp>
        <p:sp>
          <p:nvSpPr>
            <p:cNvPr id="43" name="자유형 42"/>
            <p:cNvSpPr/>
            <p:nvPr/>
          </p:nvSpPr>
          <p:spPr>
            <a:xfrm flipV="1">
              <a:off x="4021586" y="2352675"/>
              <a:ext cx="1360039" cy="428744"/>
            </a:xfrm>
            <a:custGeom>
              <a:avLst/>
              <a:gdLst>
                <a:gd name="connsiteX0" fmla="*/ 0 w 1314450"/>
                <a:gd name="connsiteY0" fmla="*/ 0 h 257175"/>
                <a:gd name="connsiteX1" fmla="*/ 200025 w 1314450"/>
                <a:gd name="connsiteY1" fmla="*/ 0 h 257175"/>
                <a:gd name="connsiteX2" fmla="*/ 200025 w 1314450"/>
                <a:gd name="connsiteY2" fmla="*/ 257175 h 257175"/>
                <a:gd name="connsiteX3" fmla="*/ 1314450 w 1314450"/>
                <a:gd name="connsiteY3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257175">
                  <a:moveTo>
                    <a:pt x="0" y="0"/>
                  </a:moveTo>
                  <a:lnTo>
                    <a:pt x="200025" y="0"/>
                  </a:lnTo>
                  <a:lnTo>
                    <a:pt x="200025" y="257175"/>
                  </a:lnTo>
                  <a:lnTo>
                    <a:pt x="1314450" y="25717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`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98839" y="3195830"/>
            <a:ext cx="1535135" cy="1296819"/>
            <a:chOff x="3894114" y="3195830"/>
            <a:chExt cx="1535135" cy="1296819"/>
          </a:xfrm>
        </p:grpSpPr>
        <p:sp>
          <p:nvSpPr>
            <p:cNvPr id="49" name="자유형 48"/>
            <p:cNvSpPr/>
            <p:nvPr/>
          </p:nvSpPr>
          <p:spPr>
            <a:xfrm>
              <a:off x="4000500" y="3857625"/>
              <a:ext cx="1149180" cy="0"/>
            </a:xfrm>
            <a:custGeom>
              <a:avLst/>
              <a:gdLst>
                <a:gd name="connsiteX0" fmla="*/ 0 w 1038225"/>
                <a:gd name="connsiteY0" fmla="*/ 0 h 0"/>
                <a:gd name="connsiteX1" fmla="*/ 1038225 w 10382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8225">
                  <a:moveTo>
                    <a:pt x="0" y="0"/>
                  </a:moveTo>
                  <a:lnTo>
                    <a:pt x="1038225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왼쪽 대괄호 49"/>
            <p:cNvSpPr/>
            <p:nvPr/>
          </p:nvSpPr>
          <p:spPr>
            <a:xfrm>
              <a:off x="5229224" y="3429001"/>
              <a:ext cx="200025" cy="876300"/>
            </a:xfrm>
            <a:prstGeom prst="leftBracke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3894114" y="3195830"/>
              <a:ext cx="1357744" cy="1296819"/>
              <a:chOff x="3858343" y="3195830"/>
              <a:chExt cx="1357744" cy="1296819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954267" y="3195830"/>
                <a:ext cx="11658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Branch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protection</a:t>
                </a:r>
                <a:endParaRPr lang="ko-KR" alt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858343" y="3846318"/>
                <a:ext cx="1357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based on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redundant </a:t>
                </a:r>
                <a:r>
                  <a:rPr lang="en-US" altLang="ko-KR" dirty="0" err="1" smtClean="0"/>
                  <a:t>lr</a:t>
                </a:r>
                <a:endParaRPr lang="ko-KR" altLang="en-US" dirty="0"/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5169775" y="38122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dirty="0" err="1">
                <a:solidFill>
                  <a:srgbClr val="1F3763"/>
                </a:solidFill>
              </a:rPr>
              <a:t>elif</a:t>
            </a:r>
            <a:r>
              <a:rPr lang="en-US" altLang="ko-KR" dirty="0">
                <a:solidFill>
                  <a:srgbClr val="1F3763"/>
                </a:solidFill>
              </a:rPr>
              <a:t> (</a:t>
            </a:r>
            <a:r>
              <a:rPr lang="en-US" altLang="ko-KR" dirty="0" err="1">
                <a:solidFill>
                  <a:srgbClr val="1F3763"/>
                </a:solidFill>
              </a:rPr>
              <a:t>lr</a:t>
            </a:r>
            <a:r>
              <a:rPr lang="en-US" altLang="ko-KR" baseline="30000" dirty="0">
                <a:solidFill>
                  <a:srgbClr val="1F3763"/>
                </a:solidFill>
              </a:rPr>
              <a:t>* </a:t>
            </a:r>
            <a:r>
              <a:rPr lang="en-US" altLang="ko-KR" dirty="0">
                <a:solidFill>
                  <a:srgbClr val="1F3763"/>
                </a:solidFill>
              </a:rPr>
              <a:t>== </a:t>
            </a:r>
            <a:r>
              <a:rPr lang="en-US" altLang="ko-KR" dirty="0" err="1">
                <a:solidFill>
                  <a:srgbClr val="1F3763"/>
                </a:solidFill>
              </a:rPr>
              <a:t>return_candidate</a:t>
            </a:r>
            <a:r>
              <a:rPr lang="en-US" altLang="ko-KR" dirty="0">
                <a:solidFill>
                  <a:srgbClr val="1F3763"/>
                </a:solidFill>
              </a:rPr>
              <a:t> 1)</a:t>
            </a:r>
          </a:p>
          <a:p>
            <a:pPr lvl="0"/>
            <a:r>
              <a:rPr lang="en-US" altLang="ko-KR" dirty="0" smtClean="0">
                <a:solidFill>
                  <a:srgbClr val="1F3763"/>
                </a:solidFill>
              </a:rPr>
              <a:t>      </a:t>
            </a:r>
            <a:r>
              <a:rPr lang="en-US" altLang="ko-KR" dirty="0" err="1" smtClean="0">
                <a:solidFill>
                  <a:srgbClr val="1F3763"/>
                </a:solidFill>
              </a:rPr>
              <a:t>Set_passport</a:t>
            </a:r>
            <a:r>
              <a:rPr lang="en-US" altLang="ko-KR" dirty="0" smtClean="0">
                <a:solidFill>
                  <a:srgbClr val="1F3763"/>
                </a:solidFill>
              </a:rPr>
              <a:t> </a:t>
            </a:r>
            <a:r>
              <a:rPr lang="en-US" altLang="ko-KR" dirty="0">
                <a:solidFill>
                  <a:srgbClr val="1F3763"/>
                </a:solidFill>
              </a:rPr>
              <a:t>(B_Y </a:t>
            </a:r>
            <a:r>
              <a:rPr lang="en-US" altLang="ko-KR" dirty="0">
                <a:solidFill>
                  <a:srgbClr val="1F3763"/>
                </a:solidFill>
                <a:sym typeface="Wingdings" panose="05000000000000000000" pitchFamily="2" charset="2"/>
              </a:rPr>
              <a:t> candidate_1)</a:t>
            </a:r>
            <a:endParaRPr lang="en-US" altLang="ko-KR" dirty="0">
              <a:solidFill>
                <a:srgbClr val="1F37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8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  <p:bldP spid="45" grpId="0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Words>2435</Words>
  <Application>Microsoft Office PowerPoint</Application>
  <PresentationFormat>화면 슬라이드 쇼(16:9)</PresentationFormat>
  <Paragraphs>326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Wingdings</vt:lpstr>
      <vt:lpstr>Cambria Math</vt:lpstr>
      <vt:lpstr>Calibri</vt:lpstr>
      <vt:lpstr>Office Theme</vt:lpstr>
      <vt:lpstr>CHITIN: A Comprehensive In-thread Instruction Replication Technique Against Transient Faults</vt:lpstr>
      <vt:lpstr>Soft error: a main threat to the reliability</vt:lpstr>
      <vt:lpstr>How software-level redundancy works?</vt:lpstr>
      <vt:lpstr>Previous work: SWIFT</vt:lpstr>
      <vt:lpstr>SWIFT: protection for control-flow instruction</vt:lpstr>
      <vt:lpstr>SWIFT: problem of control-flow protection</vt:lpstr>
      <vt:lpstr>CHITIN: Summarization</vt:lpstr>
      <vt:lpstr>CHITIN: improved branch protection</vt:lpstr>
      <vt:lpstr>CHITIN: function calls and returns protection</vt:lpstr>
      <vt:lpstr>CHITIN: experimental results</vt:lpstr>
      <vt:lpstr>CHITIN: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 by Jano Gebelein</dc:title>
  <dc:creator>Jano Gebelein</dc:creator>
  <cp:lastModifiedBy>kyoung-yonsei</cp:lastModifiedBy>
  <cp:revision>241</cp:revision>
  <dcterms:created xsi:type="dcterms:W3CDTF">2016-09-12T10:42:56Z</dcterms:created>
  <dcterms:modified xsi:type="dcterms:W3CDTF">2021-01-14T12:00:20Z</dcterms:modified>
</cp:coreProperties>
</file>